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852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6858000" cy="9906000" type="A4"/>
  <p:notesSz cx="6797675" cy="9926638"/>
  <p:defaultTextStyle>
    <a:defPPr>
      <a:defRPr lang="ko-KR"/>
    </a:defPPr>
    <a:lvl1pPr marL="0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1pPr>
    <a:lvl2pPr marL="167719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2pPr>
    <a:lvl3pPr marL="335438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3pPr>
    <a:lvl4pPr marL="503157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4pPr>
    <a:lvl5pPr marL="670876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5pPr>
    <a:lvl6pPr marL="838595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6pPr>
    <a:lvl7pPr marL="1006313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7pPr>
    <a:lvl8pPr marL="1174032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8pPr>
    <a:lvl9pPr marL="1341752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1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200" d="100"/>
          <a:sy n="200" d="100"/>
        </p:scale>
        <p:origin x="144" y="-6354"/>
      </p:cViewPr>
      <p:guideLst>
        <p:guide orient="horz" pos="312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477" cy="497159"/>
          </a:xfrm>
          <a:prstGeom prst="rect">
            <a:avLst/>
          </a:prstGeom>
        </p:spPr>
        <p:txBody>
          <a:bodyPr vert="horz" lIns="63287" tIns="31643" rIns="63287" bIns="31643" rtlCol="0"/>
          <a:lstStyle>
            <a:lvl1pPr algn="l">
              <a:defRPr sz="8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011" y="0"/>
            <a:ext cx="2946571" cy="497159"/>
          </a:xfrm>
          <a:prstGeom prst="rect">
            <a:avLst/>
          </a:prstGeom>
        </p:spPr>
        <p:txBody>
          <a:bodyPr vert="horz" lIns="63287" tIns="31643" rIns="63287" bIns="31643" rtlCol="0"/>
          <a:lstStyle>
            <a:lvl1pPr algn="r">
              <a:defRPr sz="800"/>
            </a:lvl1pPr>
          </a:lstStyle>
          <a:p>
            <a:fld id="{63E72269-F475-47B7-A8C2-98FB65344709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479"/>
            <a:ext cx="2945477" cy="497159"/>
          </a:xfrm>
          <a:prstGeom prst="rect">
            <a:avLst/>
          </a:prstGeom>
        </p:spPr>
        <p:txBody>
          <a:bodyPr vert="horz" lIns="63287" tIns="31643" rIns="63287" bIns="31643" rtlCol="0" anchor="b"/>
          <a:lstStyle>
            <a:lvl1pPr algn="l">
              <a:defRPr sz="8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011" y="9429479"/>
            <a:ext cx="2946571" cy="497159"/>
          </a:xfrm>
          <a:prstGeom prst="rect">
            <a:avLst/>
          </a:prstGeom>
        </p:spPr>
        <p:txBody>
          <a:bodyPr vert="horz" lIns="63287" tIns="31643" rIns="63287" bIns="31643" rtlCol="0" anchor="b"/>
          <a:lstStyle>
            <a:lvl1pPr algn="r">
              <a:defRPr sz="800"/>
            </a:lvl1pPr>
          </a:lstStyle>
          <a:p>
            <a:fld id="{15D88F18-578E-4D34-A621-C953A5C331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4939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60" cy="498056"/>
          </a:xfrm>
          <a:prstGeom prst="rect">
            <a:avLst/>
          </a:prstGeom>
        </p:spPr>
        <p:txBody>
          <a:bodyPr vert="horz" lIns="92101" tIns="46051" rIns="92101" bIns="4605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8056"/>
          </a:xfrm>
          <a:prstGeom prst="rect">
            <a:avLst/>
          </a:prstGeom>
        </p:spPr>
        <p:txBody>
          <a:bodyPr vert="horz" lIns="92101" tIns="46051" rIns="92101" bIns="46051" rtlCol="0"/>
          <a:lstStyle>
            <a:lvl1pPr algn="r">
              <a:defRPr sz="1200"/>
            </a:lvl1pPr>
          </a:lstStyle>
          <a:p>
            <a:fld id="{2F56F95B-AC81-4CB3-840E-92826310B2C3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1" tIns="46051" rIns="92101" bIns="46051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4"/>
          </a:xfrm>
          <a:prstGeom prst="rect">
            <a:avLst/>
          </a:prstGeom>
        </p:spPr>
        <p:txBody>
          <a:bodyPr vert="horz" lIns="92101" tIns="46051" rIns="92101" bIns="46051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60" cy="498055"/>
          </a:xfrm>
          <a:prstGeom prst="rect">
            <a:avLst/>
          </a:prstGeom>
        </p:spPr>
        <p:txBody>
          <a:bodyPr vert="horz" lIns="92101" tIns="46051" rIns="92101" bIns="4605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60" cy="498055"/>
          </a:xfrm>
          <a:prstGeom prst="rect">
            <a:avLst/>
          </a:prstGeom>
        </p:spPr>
        <p:txBody>
          <a:bodyPr vert="horz" lIns="92101" tIns="46051" rIns="92101" bIns="46051" rtlCol="0" anchor="b"/>
          <a:lstStyle>
            <a:lvl1pPr algn="r">
              <a:defRPr sz="1200"/>
            </a:lvl1pPr>
          </a:lstStyle>
          <a:p>
            <a:fld id="{60AFF07E-BC17-423E-B381-7D462A523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633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1pPr>
    <a:lvl2pPr marL="167719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2pPr>
    <a:lvl3pPr marL="335438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3pPr>
    <a:lvl4pPr marL="503157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4pPr>
    <a:lvl5pPr marL="670876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5pPr>
    <a:lvl6pPr marL="838595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6pPr>
    <a:lvl7pPr marL="1006313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7pPr>
    <a:lvl8pPr marL="1174032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8pPr>
    <a:lvl9pPr marL="1341752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239963" y="1241425"/>
            <a:ext cx="2317750" cy="3349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5439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6076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A3FD-481D-4300-929F-26F096D69DC8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4682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1964-2E42-4346-BB99-15249851295F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2913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D4A1-6B1F-429B-878D-E9CF86AE234D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1442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FCB6-0D5A-423F-A97A-75FEBB24924D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6612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477B-4413-4780-8D00-47120B09D756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60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D535-1279-4124-B60D-99A4D3DD5A15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829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C22F-2CC9-4E60-896D-40E4EFFDBD19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8012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1EF6-AAF8-4CF7-BA5E-26B57E589FFE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2373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7571-1961-4A74-8DBF-E8450ED2A9E4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38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84DC7-2BEE-4D40-B8EA-E154B9BFF938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854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7C6A-F8F9-4515-A17F-26140FAB69D8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165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51614-90BE-45AD-BFF6-7DD0D06987EC}" type="datetime1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6658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://www.uuc.or.kr/" TargetMode="Externa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45883" y="1881188"/>
            <a:ext cx="3225967" cy="122243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6287" cy="9906000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58002" y="4263171"/>
            <a:ext cx="30404" cy="56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5023" tIns="7511" rIns="15023" bIns="7511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66" b="1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5883" y="1365504"/>
            <a:ext cx="5435040" cy="362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-127598" y="963168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06363" y="1289421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452057" y="579119"/>
            <a:ext cx="3943708" cy="86177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200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내손탁구장</a:t>
            </a:r>
            <a:endParaRPr lang="en-US" altLang="ko-K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프로그램 이용 및  회원모집 안내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1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304800" y="3048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457200" y="4572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609600" y="6096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5888" y="2541548"/>
            <a:ext cx="3279776" cy="348557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44126" y="2545432"/>
            <a:ext cx="3219450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800" dirty="0" smtClean="0"/>
              <a:t>⦁ </a:t>
            </a:r>
            <a:r>
              <a:rPr lang="ko-KR" altLang="en-US" sz="700" b="1" dirty="0" smtClean="0"/>
              <a:t>접수 </a:t>
            </a:r>
            <a:r>
              <a:rPr lang="ko-KR" altLang="en-US" sz="700" b="1" dirty="0"/>
              <a:t>및 이용안내</a:t>
            </a:r>
            <a:endParaRPr lang="en-US" altLang="ko-KR" sz="700" b="1" dirty="0"/>
          </a:p>
          <a:p>
            <a:pPr fontAlgn="base">
              <a:lnSpc>
                <a:spcPct val="150000"/>
              </a:lnSpc>
            </a:pPr>
            <a:r>
              <a:rPr lang="ko-KR" altLang="en-US" sz="700" b="1" dirty="0" smtClean="0">
                <a:solidFill>
                  <a:prstClr val="black"/>
                </a:solidFill>
                <a:latin typeface="+mn-ea"/>
              </a:rPr>
              <a:t>⦁ 접수 및 이용안내</a:t>
            </a:r>
            <a:endParaRPr lang="en-US" altLang="ko-KR" sz="7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1.</a:t>
            </a:r>
            <a:r>
              <a:rPr lang="ko-KR" altLang="en-US" dirty="0" smtClean="0"/>
              <a:t> 모든 </a:t>
            </a:r>
            <a:r>
              <a:rPr lang="ko-KR" altLang="en-US" dirty="0"/>
              <a:t>강좌는 의왕도시공사 홈페이지에 회원가입 이후 접수 가능하며</a:t>
            </a:r>
            <a:r>
              <a:rPr lang="en-US" altLang="ko-KR" dirty="0" smtClean="0"/>
              <a:t>, </a:t>
            </a:r>
            <a:r>
              <a:rPr lang="ko-KR" altLang="en-US" u="sng" dirty="0" smtClean="0"/>
              <a:t>반드시 </a:t>
            </a:r>
            <a:r>
              <a:rPr lang="ko-KR" altLang="en-US" u="sng" dirty="0"/>
              <a:t>“</a:t>
            </a:r>
            <a:r>
              <a:rPr lang="ko-KR" altLang="en-US" u="sng" dirty="0" smtClean="0"/>
              <a:t>거</a:t>
            </a:r>
            <a:endParaRPr lang="en-US" altLang="ko-KR" u="sng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u="sng" dirty="0" smtClean="0"/>
              <a:t>주지 </a:t>
            </a:r>
            <a:r>
              <a:rPr lang="ko-KR" altLang="en-US" u="sng" dirty="0"/>
              <a:t>인증”하시고 “정보수정”에 동의하신 후</a:t>
            </a:r>
            <a:r>
              <a:rPr lang="ko-KR" altLang="en-US" dirty="0"/>
              <a:t> </a:t>
            </a:r>
            <a:r>
              <a:rPr lang="ko-KR" altLang="en-US" dirty="0" smtClean="0"/>
              <a:t>회원가입</a:t>
            </a:r>
            <a:r>
              <a:rPr lang="en-US" altLang="ko-KR" dirty="0" smtClean="0"/>
              <a:t> /  </a:t>
            </a:r>
            <a:r>
              <a:rPr lang="ko-KR" altLang="en-US" dirty="0"/>
              <a:t>강습등록을 진행하시기 </a:t>
            </a:r>
            <a:r>
              <a:rPr lang="ko-KR" altLang="en-US" dirty="0" smtClean="0"/>
              <a:t>        </a:t>
            </a:r>
            <a:endParaRPr lang="en-US" altLang="ko-KR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ko-KR" altLang="en-US" dirty="0" smtClean="0"/>
              <a:t>바랍니다</a:t>
            </a:r>
            <a:r>
              <a:rPr lang="en-US" altLang="ko-KR" dirty="0"/>
              <a:t>. 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2.</a:t>
            </a:r>
            <a:r>
              <a:rPr lang="ko-KR" altLang="en-US" dirty="0" smtClean="0"/>
              <a:t>  </a:t>
            </a:r>
            <a:r>
              <a:rPr lang="ko-KR" altLang="en-US" dirty="0" err="1" smtClean="0"/>
              <a:t>타지역</a:t>
            </a:r>
            <a:r>
              <a:rPr lang="ko-KR" altLang="en-US" dirty="0" smtClean="0"/>
              <a:t> </a:t>
            </a:r>
            <a:r>
              <a:rPr lang="ko-KR" altLang="en-US" dirty="0"/>
              <a:t>거주자는 요금이 할증</a:t>
            </a:r>
            <a:r>
              <a:rPr lang="en-US" altLang="ko-KR" dirty="0"/>
              <a:t>(30%) </a:t>
            </a:r>
            <a:r>
              <a:rPr lang="ko-KR" altLang="en-US" dirty="0"/>
              <a:t>되며</a:t>
            </a:r>
            <a:r>
              <a:rPr lang="en-US" altLang="ko-KR" dirty="0"/>
              <a:t>, 1</a:t>
            </a:r>
            <a:r>
              <a:rPr lang="ko-KR" altLang="en-US" dirty="0"/>
              <a:t>개월 등록만 가능합니다</a:t>
            </a:r>
            <a:r>
              <a:rPr lang="en-US" altLang="ko-KR" dirty="0"/>
              <a:t>.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sz="640" dirty="0" smtClean="0"/>
              <a:t>※  </a:t>
            </a:r>
            <a:r>
              <a:rPr lang="ko-KR" altLang="en-US" sz="640" dirty="0" err="1"/>
              <a:t>타지역</a:t>
            </a:r>
            <a:r>
              <a:rPr lang="ko-KR" altLang="en-US" sz="640" dirty="0"/>
              <a:t> 할증 </a:t>
            </a:r>
            <a:r>
              <a:rPr lang="ko-KR" altLang="en-US" sz="640" dirty="0" smtClean="0"/>
              <a:t>제외자 </a:t>
            </a:r>
            <a:r>
              <a:rPr lang="en-US" altLang="ko-KR" sz="640" dirty="0" smtClean="0"/>
              <a:t>:  </a:t>
            </a:r>
            <a:r>
              <a:rPr lang="ko-KR" altLang="en-US" sz="640" dirty="0"/>
              <a:t>의왕시 직장인과 의왕시 사업자는 회원가입 후 </a:t>
            </a:r>
            <a:r>
              <a:rPr lang="ko-KR" altLang="en-US" sz="640" u="sng" dirty="0">
                <a:solidFill>
                  <a:srgbClr val="0070C0"/>
                </a:solidFill>
              </a:rPr>
              <a:t>강습등록 </a:t>
            </a:r>
            <a:r>
              <a:rPr lang="ko-KR" altLang="en-US" sz="640" u="sng" dirty="0" smtClean="0">
                <a:solidFill>
                  <a:srgbClr val="0070C0"/>
                </a:solidFill>
              </a:rPr>
              <a:t>전</a:t>
            </a:r>
            <a:r>
              <a:rPr lang="ko-KR" altLang="en-US" sz="640" dirty="0" smtClean="0"/>
              <a:t>에             </a:t>
            </a:r>
            <a:endParaRPr lang="en-US" altLang="ko-KR" sz="64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640" dirty="0"/>
              <a:t> </a:t>
            </a:r>
            <a:r>
              <a:rPr lang="en-US" altLang="ko-KR" sz="640" dirty="0" smtClean="0"/>
              <a:t>    </a:t>
            </a:r>
            <a:r>
              <a:rPr lang="ko-KR" altLang="en-US" sz="640" dirty="0" smtClean="0"/>
              <a:t>안내데스크를 </a:t>
            </a:r>
            <a:r>
              <a:rPr lang="ko-KR" altLang="en-US" sz="640" dirty="0"/>
              <a:t>방문하여 감면 등록을 </a:t>
            </a:r>
            <a:r>
              <a:rPr lang="ko-KR" altLang="en-US" sz="640" dirty="0">
                <a:solidFill>
                  <a:srgbClr val="0070C0"/>
                </a:solidFill>
              </a:rPr>
              <a:t>연 </a:t>
            </a:r>
            <a:r>
              <a:rPr lang="en-US" altLang="ko-KR" sz="640" dirty="0">
                <a:solidFill>
                  <a:srgbClr val="0070C0"/>
                </a:solidFill>
              </a:rPr>
              <a:t>1</a:t>
            </a:r>
            <a:r>
              <a:rPr lang="ko-KR" altLang="en-US" sz="640" dirty="0">
                <a:solidFill>
                  <a:srgbClr val="0070C0"/>
                </a:solidFill>
              </a:rPr>
              <a:t>회 </a:t>
            </a:r>
            <a:r>
              <a:rPr lang="ko-KR" altLang="en-US" sz="640" dirty="0" smtClean="0"/>
              <a:t>신청해야 </a:t>
            </a:r>
            <a:r>
              <a:rPr lang="ko-KR" altLang="en-US" sz="640" dirty="0"/>
              <a:t>합니다</a:t>
            </a:r>
            <a:r>
              <a:rPr lang="en-US" altLang="ko-KR" sz="640" dirty="0" smtClean="0"/>
              <a:t>. [</a:t>
            </a:r>
            <a:r>
              <a:rPr lang="ko-KR" altLang="en-US" sz="640" dirty="0" smtClean="0"/>
              <a:t>의왕주소가 있는 재</a:t>
            </a:r>
            <a:endParaRPr lang="en-US" altLang="ko-KR" sz="64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640" dirty="0"/>
              <a:t> </a:t>
            </a:r>
            <a:r>
              <a:rPr lang="en-US" altLang="ko-KR" sz="640" dirty="0" smtClean="0"/>
              <a:t>    </a:t>
            </a:r>
            <a:r>
              <a:rPr lang="ko-KR" altLang="en-US" sz="640" dirty="0" err="1" smtClean="0"/>
              <a:t>직증명서</a:t>
            </a:r>
            <a:r>
              <a:rPr lang="ko-KR" altLang="en-US" sz="640" dirty="0" smtClean="0"/>
              <a:t> </a:t>
            </a:r>
            <a:r>
              <a:rPr lang="ko-KR" altLang="en-US" sz="640" dirty="0"/>
              <a:t>또는 사업소득 납세증명서 </a:t>
            </a:r>
            <a:r>
              <a:rPr lang="en-US" altLang="ko-KR" sz="640" dirty="0"/>
              <a:t>(3</a:t>
            </a:r>
            <a:r>
              <a:rPr lang="ko-KR" altLang="en-US" sz="640" dirty="0" err="1"/>
              <a:t>개월이내</a:t>
            </a:r>
            <a:r>
              <a:rPr lang="en-US" altLang="ko-KR" sz="640" dirty="0" smtClean="0"/>
              <a:t>) / </a:t>
            </a:r>
            <a:r>
              <a:rPr lang="ko-KR" altLang="en-US" sz="640" dirty="0" smtClean="0"/>
              <a:t>다자녀할인은 불가</a:t>
            </a:r>
            <a:r>
              <a:rPr lang="en-US" altLang="ko-KR" sz="640" dirty="0" smtClean="0"/>
              <a:t>]</a:t>
            </a:r>
            <a:endParaRPr lang="ko-KR" altLang="en-US" sz="640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3. </a:t>
            </a:r>
            <a:r>
              <a:rPr lang="ko-KR" altLang="en-US" dirty="0" smtClean="0"/>
              <a:t>모든 </a:t>
            </a:r>
            <a:r>
              <a:rPr lang="ko-KR" altLang="en-US" dirty="0"/>
              <a:t>강좌는 </a:t>
            </a:r>
            <a:r>
              <a:rPr lang="ko-KR" altLang="en-US" dirty="0" smtClean="0"/>
              <a:t>수강신청 인원이 </a:t>
            </a:r>
            <a:r>
              <a:rPr lang="ko-KR" altLang="en-US" dirty="0"/>
              <a:t>정원의 </a:t>
            </a:r>
            <a:r>
              <a:rPr lang="en-US" altLang="ko-KR" dirty="0"/>
              <a:t>50% </a:t>
            </a:r>
            <a:r>
              <a:rPr lang="ko-KR" altLang="en-US" dirty="0"/>
              <a:t>미만인 경우 </a:t>
            </a:r>
            <a:r>
              <a:rPr lang="ko-KR" altLang="en-US" dirty="0" smtClean="0"/>
              <a:t>또는 </a:t>
            </a:r>
            <a:r>
              <a:rPr lang="ko-KR" altLang="en-US" dirty="0"/>
              <a:t>운영상 필요한 경우 </a:t>
            </a:r>
            <a:endParaRPr lang="en-US" altLang="ko-KR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폐강</a:t>
            </a:r>
            <a:r>
              <a:rPr lang="en-US" altLang="ko-KR" dirty="0" smtClean="0"/>
              <a:t> </a:t>
            </a:r>
            <a:r>
              <a:rPr lang="ko-KR" altLang="en-US" dirty="0" smtClean="0"/>
              <a:t>또는 </a:t>
            </a:r>
            <a:r>
              <a:rPr lang="ko-KR" altLang="en-US" dirty="0"/>
              <a:t>합반될 수 있습니다</a:t>
            </a:r>
            <a:r>
              <a:rPr lang="en-US" altLang="ko-KR" dirty="0"/>
              <a:t>.</a:t>
            </a:r>
          </a:p>
          <a:p>
            <a:pPr fontAlgn="base">
              <a:lnSpc>
                <a:spcPct val="150000"/>
              </a:lnSpc>
            </a:pPr>
            <a:r>
              <a:rPr lang="ko-KR" altLang="en-US" sz="800" dirty="0"/>
              <a:t>⦁ </a:t>
            </a:r>
            <a:r>
              <a:rPr lang="ko-KR" altLang="en-US" sz="700" b="1" dirty="0" smtClean="0"/>
              <a:t>회원가입 </a:t>
            </a:r>
            <a:r>
              <a:rPr lang="ko-KR" altLang="en-US" sz="700" b="1" dirty="0"/>
              <a:t>및 회원카드 발급방법</a:t>
            </a:r>
            <a:endParaRPr lang="en-US" altLang="ko-KR" sz="700" b="1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1.</a:t>
            </a:r>
            <a:r>
              <a:rPr lang="ko-KR" altLang="en-US" dirty="0" smtClean="0"/>
              <a:t> </a:t>
            </a:r>
            <a:r>
              <a:rPr lang="en-US" altLang="ko-KR" dirty="0" smtClean="0"/>
              <a:t>14</a:t>
            </a:r>
            <a:r>
              <a:rPr lang="ko-KR" altLang="en-US" dirty="0"/>
              <a:t>세 이상</a:t>
            </a:r>
            <a:r>
              <a:rPr lang="en-US" altLang="ko-KR" dirty="0"/>
              <a:t>: </a:t>
            </a:r>
            <a:r>
              <a:rPr lang="ko-KR" altLang="en-US" dirty="0"/>
              <a:t>공사 홈페이지 접속 후 핸드폰 실명 인증 후 회원가입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2.</a:t>
            </a:r>
            <a:r>
              <a:rPr lang="ko-KR" altLang="en-US" dirty="0" smtClean="0"/>
              <a:t> </a:t>
            </a:r>
            <a:r>
              <a:rPr lang="en-US" altLang="ko-KR" dirty="0" smtClean="0"/>
              <a:t>14</a:t>
            </a:r>
            <a:r>
              <a:rPr lang="ko-KR" altLang="en-US" dirty="0"/>
              <a:t>세 미만</a:t>
            </a:r>
            <a:r>
              <a:rPr lang="en-US" altLang="ko-KR" dirty="0"/>
              <a:t>:</a:t>
            </a:r>
            <a:r>
              <a:rPr lang="ko-KR" altLang="en-US" dirty="0"/>
              <a:t> 공사 홈페이지 접속 후 보호자 핸드폰으로 실명인증 후 </a:t>
            </a:r>
            <a:r>
              <a:rPr lang="ko-KR" altLang="en-US" dirty="0" smtClean="0"/>
              <a:t>회원가입</a:t>
            </a:r>
            <a:endParaRPr lang="en-US" altLang="ko-KR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(</a:t>
            </a:r>
            <a:r>
              <a:rPr lang="ko-KR" altLang="en-US" dirty="0"/>
              <a:t>보호자 실명 핸드폰으로 등록</a:t>
            </a:r>
            <a:r>
              <a:rPr lang="en-US" altLang="ko-KR" dirty="0" smtClean="0"/>
              <a:t>)</a:t>
            </a:r>
            <a:r>
              <a:rPr lang="ko-KR" altLang="en-US" dirty="0"/>
              <a:t> </a:t>
            </a:r>
            <a:endParaRPr lang="en-US" altLang="ko-KR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</a:t>
            </a:r>
            <a:r>
              <a:rPr lang="en-US" altLang="ko-KR" sz="640" dirty="0" smtClean="0"/>
              <a:t>※ </a:t>
            </a:r>
            <a:r>
              <a:rPr lang="ko-KR" altLang="en-US" sz="640" dirty="0" smtClean="0"/>
              <a:t>의왕도시공사 </a:t>
            </a:r>
            <a:r>
              <a:rPr lang="ko-KR" altLang="en-US" sz="640" dirty="0"/>
              <a:t>홈페이지</a:t>
            </a:r>
            <a:r>
              <a:rPr lang="en-US" altLang="ko-KR" sz="640" dirty="0"/>
              <a:t>:</a:t>
            </a:r>
            <a:r>
              <a:rPr lang="ko-KR" altLang="en-US" sz="640" b="1" dirty="0"/>
              <a:t> </a:t>
            </a:r>
            <a:r>
              <a:rPr lang="en-US" altLang="ko-KR" sz="640" b="1" u="sng" dirty="0" smtClean="0">
                <a:hlinkClick r:id="rId4"/>
              </a:rPr>
              <a:t>www.uuc.or.kr</a:t>
            </a:r>
            <a:endParaRPr lang="ko-KR" altLang="en-US" sz="640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3. </a:t>
            </a:r>
            <a:r>
              <a:rPr lang="ko-KR" altLang="en-US" dirty="0" smtClean="0"/>
              <a:t> 회원카드 </a:t>
            </a:r>
            <a:r>
              <a:rPr lang="ko-KR" altLang="en-US" dirty="0"/>
              <a:t>발급 </a:t>
            </a:r>
            <a:r>
              <a:rPr lang="en-US" altLang="ko-KR" dirty="0"/>
              <a:t>: </a:t>
            </a:r>
            <a:r>
              <a:rPr lang="ko-KR" altLang="en-US" dirty="0" err="1"/>
              <a:t>스마트폰으로</a:t>
            </a:r>
            <a:r>
              <a:rPr lang="ko-KR" altLang="en-US" dirty="0"/>
              <a:t> </a:t>
            </a:r>
            <a:r>
              <a:rPr lang="ko-KR" altLang="en-US" dirty="0" err="1"/>
              <a:t>모바일카드</a:t>
            </a:r>
            <a:r>
              <a:rPr lang="ko-KR" altLang="en-US" dirty="0"/>
              <a:t> 및 현장에서 </a:t>
            </a:r>
            <a:r>
              <a:rPr lang="ko-KR" altLang="en-US" dirty="0" smtClean="0"/>
              <a:t>실물회원카드 발급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ko-KR" altLang="en-US" sz="800" dirty="0"/>
              <a:t>⦁ </a:t>
            </a:r>
            <a:r>
              <a:rPr lang="ko-KR" altLang="en-US" sz="700" b="1" dirty="0" smtClean="0"/>
              <a:t>프로그램 </a:t>
            </a:r>
            <a:r>
              <a:rPr lang="ko-KR" altLang="en-US" sz="700" b="1" dirty="0"/>
              <a:t>접수</a:t>
            </a:r>
            <a:endParaRPr lang="en-US" altLang="ko-KR" sz="700" b="1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</a:t>
            </a:r>
            <a:r>
              <a:rPr lang="ko-KR" altLang="en-US" dirty="0" smtClean="0">
                <a:latin typeface="+mn-ea"/>
              </a:rPr>
              <a:t> 신규 </a:t>
            </a:r>
            <a:r>
              <a:rPr lang="ko-KR" altLang="en-US" dirty="0">
                <a:latin typeface="+mn-ea"/>
              </a:rPr>
              <a:t>강좌 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온라인 접수 </a:t>
            </a:r>
            <a:r>
              <a:rPr lang="en-US" altLang="ko-KR" dirty="0">
                <a:latin typeface="+mn-ea"/>
              </a:rPr>
              <a:t>50%, </a:t>
            </a:r>
            <a:r>
              <a:rPr lang="ko-KR" altLang="en-US" dirty="0">
                <a:latin typeface="+mn-ea"/>
              </a:rPr>
              <a:t>방문 접수 </a:t>
            </a:r>
            <a:r>
              <a:rPr lang="en-US" altLang="ko-KR" dirty="0">
                <a:latin typeface="+mn-ea"/>
              </a:rPr>
              <a:t>50%</a:t>
            </a:r>
            <a:r>
              <a:rPr lang="ko-KR" altLang="en-US" dirty="0">
                <a:latin typeface="+mn-ea"/>
              </a:rPr>
              <a:t>로 선착순입니다</a:t>
            </a:r>
            <a:r>
              <a:rPr lang="en-US" altLang="ko-KR" dirty="0">
                <a:latin typeface="+mn-ea"/>
              </a:rPr>
              <a:t>.</a:t>
            </a:r>
            <a:endParaRPr lang="ko-KR" altLang="en-US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기존 </a:t>
            </a:r>
            <a:r>
              <a:rPr lang="ko-KR" altLang="en-US" dirty="0">
                <a:latin typeface="+mn-ea"/>
              </a:rPr>
              <a:t>강좌 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온라인 접수 </a:t>
            </a:r>
            <a:r>
              <a:rPr lang="en-US" altLang="ko-KR" dirty="0">
                <a:latin typeface="+mn-ea"/>
              </a:rPr>
              <a:t>100%</a:t>
            </a:r>
            <a:r>
              <a:rPr lang="ko-KR" altLang="en-US" dirty="0">
                <a:latin typeface="+mn-ea"/>
              </a:rPr>
              <a:t>로 선착순입니다</a:t>
            </a:r>
            <a:r>
              <a:rPr lang="en-US" altLang="ko-KR" dirty="0">
                <a:latin typeface="+mn-ea"/>
              </a:rPr>
              <a:t>.</a:t>
            </a:r>
            <a:endParaRPr lang="ko-KR" altLang="en-US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640" dirty="0">
                <a:latin typeface="+mn-ea"/>
              </a:rPr>
              <a:t>※ </a:t>
            </a:r>
            <a:r>
              <a:rPr lang="ko-KR" altLang="en-US" sz="640" dirty="0">
                <a:latin typeface="+mn-ea"/>
              </a:rPr>
              <a:t>대리접수는 가족만 </a:t>
            </a:r>
            <a:r>
              <a:rPr lang="ko-KR" altLang="en-US" sz="640" dirty="0" smtClean="0">
                <a:latin typeface="+mn-ea"/>
              </a:rPr>
              <a:t>가능</a:t>
            </a:r>
            <a:r>
              <a:rPr lang="en-US" altLang="ko-KR" sz="640" dirty="0" smtClean="0">
                <a:latin typeface="+mj-ea"/>
              </a:rPr>
              <a:t>(</a:t>
            </a:r>
            <a:r>
              <a:rPr lang="ko-KR" altLang="en-US" sz="640" dirty="0" smtClean="0">
                <a:latin typeface="+mj-ea"/>
              </a:rPr>
              <a:t>주민등록등본 </a:t>
            </a:r>
            <a:r>
              <a:rPr lang="ko-KR" altLang="en-US" sz="640" dirty="0">
                <a:latin typeface="+mj-ea"/>
              </a:rPr>
              <a:t>또는 </a:t>
            </a:r>
            <a:r>
              <a:rPr lang="ko-KR" altLang="en-US" sz="640" dirty="0" smtClean="0">
                <a:latin typeface="+mj-ea"/>
              </a:rPr>
              <a:t>가족관계증명서</a:t>
            </a:r>
            <a:r>
              <a:rPr lang="en-US" altLang="ko-KR" sz="640" dirty="0">
                <a:latin typeface="+mj-ea"/>
              </a:rPr>
              <a:t>, </a:t>
            </a:r>
            <a:r>
              <a:rPr lang="ko-KR" altLang="en-US" sz="640" dirty="0">
                <a:latin typeface="+mj-ea"/>
              </a:rPr>
              <a:t>오시는 분 신분증</a:t>
            </a:r>
            <a:r>
              <a:rPr lang="en-US" altLang="ko-KR" sz="640" dirty="0">
                <a:latin typeface="+mj-ea"/>
              </a:rPr>
              <a:t>)</a:t>
            </a:r>
            <a:endParaRPr lang="ko-KR" altLang="en-US" sz="640" dirty="0">
              <a:latin typeface="+mj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640" dirty="0" smtClean="0">
                <a:latin typeface="+mn-ea"/>
              </a:rPr>
              <a:t>※ </a:t>
            </a:r>
            <a:r>
              <a:rPr lang="ko-KR" altLang="en-US" sz="640" dirty="0" smtClean="0">
                <a:latin typeface="+mn-ea"/>
              </a:rPr>
              <a:t>의왕시 재직자는 재직증명서 지참</a:t>
            </a:r>
            <a:r>
              <a:rPr lang="en-US" altLang="ko-KR" sz="640" dirty="0" smtClean="0">
                <a:latin typeface="+mn-ea"/>
              </a:rPr>
              <a:t>(</a:t>
            </a:r>
            <a:r>
              <a:rPr lang="ko-KR" altLang="en-US" sz="640" dirty="0">
                <a:latin typeface="+mn-ea"/>
              </a:rPr>
              <a:t>연 </a:t>
            </a:r>
            <a:r>
              <a:rPr lang="en-US" altLang="ko-KR" sz="640" dirty="0">
                <a:latin typeface="+mn-ea"/>
              </a:rPr>
              <a:t>1</a:t>
            </a:r>
            <a:r>
              <a:rPr lang="ko-KR" altLang="en-US" sz="640" dirty="0">
                <a:latin typeface="+mn-ea"/>
              </a:rPr>
              <a:t>회 </a:t>
            </a:r>
            <a:r>
              <a:rPr lang="ko-KR" altLang="en-US" sz="640" dirty="0" smtClean="0">
                <a:latin typeface="+mn-ea"/>
              </a:rPr>
              <a:t>등록 </a:t>
            </a:r>
            <a:r>
              <a:rPr lang="en-US" altLang="ko-KR" sz="640" dirty="0" smtClean="0">
                <a:latin typeface="+mn-ea"/>
              </a:rPr>
              <a:t>/ </a:t>
            </a:r>
            <a:r>
              <a:rPr lang="ko-KR" altLang="en-US" sz="640" dirty="0" smtClean="0">
                <a:latin typeface="+mn-ea"/>
              </a:rPr>
              <a:t>매년 </a:t>
            </a:r>
            <a:r>
              <a:rPr lang="en-US" altLang="ko-KR" sz="640" dirty="0">
                <a:latin typeface="+mn-ea"/>
              </a:rPr>
              <a:t>12</a:t>
            </a:r>
            <a:r>
              <a:rPr lang="ko-KR" altLang="en-US" sz="640" dirty="0">
                <a:latin typeface="+mn-ea"/>
              </a:rPr>
              <a:t>월 </a:t>
            </a:r>
            <a:r>
              <a:rPr lang="en-US" altLang="ko-KR" sz="640" dirty="0">
                <a:latin typeface="+mn-ea"/>
              </a:rPr>
              <a:t>31</a:t>
            </a:r>
            <a:r>
              <a:rPr lang="ko-KR" altLang="en-US" sz="640" dirty="0">
                <a:latin typeface="+mn-ea"/>
              </a:rPr>
              <a:t>일로 종료</a:t>
            </a:r>
            <a:r>
              <a:rPr lang="en-US" altLang="ko-KR" sz="640" dirty="0">
                <a:latin typeface="+mn-ea"/>
              </a:rPr>
              <a:t>)</a:t>
            </a:r>
            <a:endParaRPr lang="ko-KR" altLang="en-US" sz="64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endParaRPr lang="ko-KR" altLang="en-US" dirty="0">
              <a:latin typeface="+mn-ea"/>
            </a:endParaRPr>
          </a:p>
        </p:txBody>
      </p:sp>
      <p:sp>
        <p:nvSpPr>
          <p:cNvPr id="44" name="Rectangle 27"/>
          <p:cNvSpPr>
            <a:spLocks noChangeArrowheads="1"/>
          </p:cNvSpPr>
          <p:nvPr/>
        </p:nvSpPr>
        <p:spPr bwMode="auto">
          <a:xfrm>
            <a:off x="1404938" y="499745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134175" y="2304679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Rectangle 35"/>
          <p:cNvSpPr>
            <a:spLocks noChangeArrowheads="1"/>
          </p:cNvSpPr>
          <p:nvPr/>
        </p:nvSpPr>
        <p:spPr bwMode="auto">
          <a:xfrm>
            <a:off x="106363" y="-431729"/>
            <a:ext cx="69514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119064" y="203028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08607" y="1825537"/>
            <a:ext cx="3279776" cy="58405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Rectangle 41"/>
          <p:cNvSpPr>
            <a:spLocks noChangeArrowheads="1"/>
          </p:cNvSpPr>
          <p:nvPr/>
        </p:nvSpPr>
        <p:spPr bwMode="auto">
          <a:xfrm>
            <a:off x="122238" y="151822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75176" y="2025743"/>
            <a:ext cx="31069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ko-KR" altLang="en-US" sz="700" dirty="0">
                <a:latin typeface="+mj-ea"/>
                <a:ea typeface="+mj-ea"/>
              </a:rPr>
              <a:t>⦁매월 </a:t>
            </a:r>
            <a:r>
              <a:rPr lang="en-US" altLang="ko-KR" sz="700" dirty="0">
                <a:latin typeface="+mj-ea"/>
                <a:ea typeface="+mj-ea"/>
              </a:rPr>
              <a:t>1</a:t>
            </a:r>
            <a:r>
              <a:rPr lang="ko-KR" altLang="en-US" sz="700" dirty="0">
                <a:latin typeface="+mj-ea"/>
                <a:ea typeface="+mj-ea"/>
              </a:rPr>
              <a:t>일부터 말일까지 월 단위 강습으로 프로그램 운영</a:t>
            </a:r>
          </a:p>
          <a:p>
            <a:pPr algn="ctr" fontAlgn="base">
              <a:lnSpc>
                <a:spcPct val="150000"/>
              </a:lnSpc>
            </a:pPr>
            <a:r>
              <a:rPr lang="en-US" altLang="ko-KR" sz="700" dirty="0">
                <a:latin typeface="+mj-ea"/>
                <a:ea typeface="+mj-ea"/>
              </a:rPr>
              <a:t>※ </a:t>
            </a:r>
            <a:r>
              <a:rPr lang="ko-KR" altLang="en-US" sz="700" dirty="0">
                <a:latin typeface="+mj-ea"/>
                <a:ea typeface="+mj-ea"/>
              </a:rPr>
              <a:t>운영상 프로그램이 변경될 수 있습니다</a:t>
            </a:r>
            <a:r>
              <a:rPr lang="en-US" altLang="ko-KR" sz="700" dirty="0">
                <a:latin typeface="+mj-ea"/>
                <a:ea typeface="+mj-ea"/>
              </a:rPr>
              <a:t>.</a:t>
            </a:r>
            <a:endParaRPr lang="ko-KR" altLang="en-US" sz="700" dirty="0">
              <a:latin typeface="+mj-ea"/>
              <a:ea typeface="+mj-ea"/>
            </a:endParaRPr>
          </a:p>
        </p:txBody>
      </p:sp>
      <p:sp>
        <p:nvSpPr>
          <p:cNvPr id="37" name="Rectangle 4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8" name="Rectangle 45"/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9" name="Rectangle 47"/>
          <p:cNvSpPr>
            <a:spLocks noChangeArrowheads="1"/>
          </p:cNvSpPr>
          <p:nvPr/>
        </p:nvSpPr>
        <p:spPr bwMode="auto">
          <a:xfrm>
            <a:off x="304800" y="3048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7" name="직사각형 66"/>
          <p:cNvSpPr/>
          <p:nvPr/>
        </p:nvSpPr>
        <p:spPr>
          <a:xfrm>
            <a:off x="114956" y="6126826"/>
            <a:ext cx="3279776" cy="178947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09919" y="8032486"/>
            <a:ext cx="3279776" cy="143464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직사각형 71"/>
          <p:cNvSpPr/>
          <p:nvPr/>
        </p:nvSpPr>
        <p:spPr>
          <a:xfrm>
            <a:off x="3475845" y="5386226"/>
            <a:ext cx="3290888" cy="321491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3475036" y="1834220"/>
            <a:ext cx="3290888" cy="340959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             </a:t>
            </a:r>
            <a:endParaRPr lang="ko-KR" altLang="en-US" dirty="0"/>
          </a:p>
        </p:txBody>
      </p:sp>
      <p:sp>
        <p:nvSpPr>
          <p:cNvPr id="74" name="직사각형 73"/>
          <p:cNvSpPr/>
          <p:nvPr/>
        </p:nvSpPr>
        <p:spPr>
          <a:xfrm>
            <a:off x="3475036" y="8754525"/>
            <a:ext cx="3286934" cy="64453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48" name="표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184543"/>
              </p:ext>
            </p:extLst>
          </p:nvPr>
        </p:nvGraphicFramePr>
        <p:xfrm>
          <a:off x="152398" y="6419877"/>
          <a:ext cx="3219451" cy="886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890"/>
                <a:gridCol w="720198"/>
                <a:gridCol w="1855363"/>
              </a:tblGrid>
              <a:tr h="13029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600" dirty="0" smtClean="0"/>
                        <a:t>구분</a:t>
                      </a:r>
                      <a:endParaRPr lang="ko-KR" altLang="en-US" sz="600" dirty="0"/>
                    </a:p>
                  </a:txBody>
                  <a:tcPr marL="73602" marR="73602" marT="36801" marB="36801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dirty="0" smtClean="0"/>
                        <a:t>접수일자</a:t>
                      </a:r>
                      <a:endParaRPr lang="ko-KR" altLang="en-US" sz="600" dirty="0"/>
                    </a:p>
                  </a:txBody>
                  <a:tcPr marL="73602" marR="73602" marT="36801" marB="36801"/>
                </a:tc>
              </a:tr>
              <a:tr h="130297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700" dirty="0" smtClean="0"/>
                    </a:p>
                    <a:p>
                      <a:pPr algn="ctr" latinLnBrk="1"/>
                      <a:r>
                        <a:rPr lang="ko-KR" altLang="en-US" sz="700" dirty="0" smtClean="0"/>
                        <a:t>기존회원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재등록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매월 </a:t>
                      </a:r>
                      <a:r>
                        <a:rPr lang="en-US" altLang="ko-KR" sz="700" dirty="0" smtClean="0"/>
                        <a:t>18</a:t>
                      </a:r>
                      <a:r>
                        <a:rPr lang="ko-KR" altLang="en-US" sz="700" dirty="0" smtClean="0"/>
                        <a:t>일 </a:t>
                      </a:r>
                      <a:r>
                        <a:rPr lang="en-US" altLang="ko-KR" sz="700" dirty="0" smtClean="0"/>
                        <a:t>~ 23</a:t>
                      </a:r>
                      <a:r>
                        <a:rPr lang="ko-KR" altLang="en-US" sz="700" dirty="0" smtClean="0"/>
                        <a:t>일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</a:tr>
              <a:tr h="13029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err="1" smtClean="0"/>
                        <a:t>반변경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매월 </a:t>
                      </a:r>
                      <a:r>
                        <a:rPr lang="en-US" altLang="ko-KR" sz="700" dirty="0" smtClean="0"/>
                        <a:t>24</a:t>
                      </a:r>
                      <a:r>
                        <a:rPr lang="ko-KR" altLang="en-US" sz="700" dirty="0" smtClean="0"/>
                        <a:t>일 </a:t>
                      </a:r>
                      <a:r>
                        <a:rPr lang="en-US" altLang="ko-KR" sz="700" dirty="0" smtClean="0"/>
                        <a:t>~ 25</a:t>
                      </a:r>
                      <a:r>
                        <a:rPr lang="ko-KR" altLang="en-US" sz="700" dirty="0" smtClean="0"/>
                        <a:t>일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</a:tr>
              <a:tr h="130297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700" dirty="0" smtClean="0"/>
                    </a:p>
                    <a:p>
                      <a:pPr algn="ctr" latinLnBrk="1"/>
                      <a:r>
                        <a:rPr lang="ko-KR" altLang="en-US" sz="700" dirty="0" smtClean="0"/>
                        <a:t>신규등록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의왕시 거주자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매월 </a:t>
                      </a:r>
                      <a:r>
                        <a:rPr lang="en-US" altLang="ko-KR" sz="700" dirty="0" smtClean="0"/>
                        <a:t>26</a:t>
                      </a:r>
                      <a:r>
                        <a:rPr lang="ko-KR" altLang="en-US" sz="700" dirty="0" smtClean="0"/>
                        <a:t>일 </a:t>
                      </a:r>
                      <a:r>
                        <a:rPr lang="en-US" altLang="ko-KR" sz="700" dirty="0" smtClean="0"/>
                        <a:t>~ </a:t>
                      </a:r>
                      <a:r>
                        <a:rPr lang="ko-KR" altLang="en-US" sz="700" dirty="0" smtClean="0"/>
                        <a:t>말일까지</a:t>
                      </a:r>
                      <a:r>
                        <a:rPr lang="en-US" altLang="ko-KR" sz="700" dirty="0" smtClean="0"/>
                        <a:t>(06:00 ~ 21:00)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</a:tr>
              <a:tr h="13029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err="1" smtClean="0"/>
                        <a:t>타지역</a:t>
                      </a:r>
                      <a:r>
                        <a:rPr lang="ko-KR" altLang="en-US" sz="700" dirty="0" smtClean="0"/>
                        <a:t> 거주자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매월 </a:t>
                      </a:r>
                      <a:r>
                        <a:rPr lang="en-US" altLang="ko-KR" sz="700" dirty="0" smtClean="0"/>
                        <a:t>27</a:t>
                      </a:r>
                      <a:r>
                        <a:rPr lang="ko-KR" altLang="en-US" sz="700" dirty="0" smtClean="0"/>
                        <a:t>일</a:t>
                      </a:r>
                      <a:r>
                        <a:rPr lang="en-US" altLang="ko-KR" sz="700" baseline="0" dirty="0" smtClean="0"/>
                        <a:t> ~ </a:t>
                      </a:r>
                      <a:r>
                        <a:rPr lang="ko-KR" altLang="en-US" sz="700" baseline="0" dirty="0" smtClean="0"/>
                        <a:t>말일까지</a:t>
                      </a:r>
                      <a:r>
                        <a:rPr lang="en-US" altLang="ko-KR" sz="700" baseline="0" dirty="0" smtClean="0"/>
                        <a:t>(06:00 ~ 21:00)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135595" y="8215580"/>
            <a:ext cx="3223553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latin typeface="+mj-ea"/>
                <a:ea typeface="+mj-ea"/>
              </a:rPr>
              <a:t>※ </a:t>
            </a:r>
            <a:r>
              <a:rPr lang="ko-KR" altLang="en-US" b="1" dirty="0" smtClean="0">
                <a:latin typeface="+mj-ea"/>
                <a:ea typeface="+mj-ea"/>
              </a:rPr>
              <a:t>관련근거 </a:t>
            </a:r>
            <a:r>
              <a:rPr lang="en-US" altLang="ko-KR" b="1" dirty="0">
                <a:latin typeface="+mj-ea"/>
                <a:ea typeface="+mj-ea"/>
              </a:rPr>
              <a:t>: </a:t>
            </a:r>
            <a:r>
              <a:rPr lang="ko-KR" altLang="en-US" b="1" dirty="0">
                <a:latin typeface="+mj-ea"/>
                <a:ea typeface="+mj-ea"/>
              </a:rPr>
              <a:t>의왕시 체육시설관리운영 조례 제</a:t>
            </a:r>
            <a:r>
              <a:rPr lang="en-US" altLang="ko-KR" b="1" dirty="0">
                <a:latin typeface="+mj-ea"/>
                <a:ea typeface="+mj-ea"/>
              </a:rPr>
              <a:t>10</a:t>
            </a:r>
            <a:r>
              <a:rPr lang="ko-KR" altLang="en-US" b="1" dirty="0">
                <a:latin typeface="+mj-ea"/>
                <a:ea typeface="+mj-ea"/>
              </a:rPr>
              <a:t>조 </a:t>
            </a:r>
            <a:r>
              <a:rPr lang="en-US" altLang="ko-KR" b="1" dirty="0">
                <a:latin typeface="+mj-ea"/>
                <a:ea typeface="+mj-ea"/>
              </a:rPr>
              <a:t>2</a:t>
            </a:r>
            <a:r>
              <a:rPr lang="ko-KR" altLang="en-US" b="1" dirty="0">
                <a:latin typeface="+mj-ea"/>
                <a:ea typeface="+mj-ea"/>
              </a:rPr>
              <a:t>항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1.</a:t>
            </a:r>
            <a:r>
              <a:rPr lang="ko-KR" altLang="en-US" dirty="0" smtClean="0">
                <a:latin typeface="+mj-ea"/>
                <a:ea typeface="+mj-ea"/>
              </a:rPr>
              <a:t> 연기사유 </a:t>
            </a:r>
            <a:r>
              <a:rPr lang="en-US" altLang="ko-KR" dirty="0">
                <a:latin typeface="+mj-ea"/>
                <a:ea typeface="+mj-ea"/>
              </a:rPr>
              <a:t>: </a:t>
            </a:r>
            <a:r>
              <a:rPr lang="ko-KR" altLang="en-US" dirty="0">
                <a:latin typeface="+mj-ea"/>
                <a:ea typeface="+mj-ea"/>
              </a:rPr>
              <a:t>병원입원</a:t>
            </a:r>
            <a:r>
              <a:rPr lang="en-US" altLang="ko-KR" dirty="0">
                <a:latin typeface="+mj-ea"/>
                <a:ea typeface="+mj-ea"/>
              </a:rPr>
              <a:t>, </a:t>
            </a:r>
            <a:r>
              <a:rPr lang="ko-KR" altLang="en-US" dirty="0" err="1">
                <a:latin typeface="+mj-ea"/>
                <a:ea typeface="+mj-ea"/>
              </a:rPr>
              <a:t>국내ㆍ외</a:t>
            </a:r>
            <a:r>
              <a:rPr lang="ko-KR" altLang="en-US" dirty="0">
                <a:latin typeface="+mj-ea"/>
                <a:ea typeface="+mj-ea"/>
              </a:rPr>
              <a:t> </a:t>
            </a:r>
            <a:r>
              <a:rPr lang="ko-KR" altLang="en-US" dirty="0" smtClean="0">
                <a:latin typeface="+mj-ea"/>
                <a:ea typeface="+mj-ea"/>
              </a:rPr>
              <a:t>출타</a:t>
            </a:r>
            <a:r>
              <a:rPr lang="en-US" altLang="ko-KR" dirty="0">
                <a:latin typeface="+mj-ea"/>
                <a:ea typeface="+mj-ea"/>
              </a:rPr>
              <a:t>, </a:t>
            </a:r>
            <a:r>
              <a:rPr lang="ko-KR" altLang="en-US" dirty="0">
                <a:latin typeface="+mj-ea"/>
                <a:ea typeface="+mj-ea"/>
              </a:rPr>
              <a:t>그 밖의 특별사유가 인정될 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2.</a:t>
            </a:r>
            <a:r>
              <a:rPr lang="ko-KR" altLang="en-US" dirty="0" smtClean="0">
                <a:latin typeface="+mj-ea"/>
                <a:ea typeface="+mj-ea"/>
              </a:rPr>
              <a:t> 필요서류</a:t>
            </a:r>
            <a:r>
              <a:rPr lang="en-US" altLang="ko-KR" dirty="0">
                <a:latin typeface="+mj-ea"/>
                <a:ea typeface="+mj-ea"/>
              </a:rPr>
              <a:t>: </a:t>
            </a:r>
            <a:r>
              <a:rPr lang="ko-KR" altLang="en-US" dirty="0">
                <a:latin typeface="+mj-ea"/>
                <a:ea typeface="+mj-ea"/>
              </a:rPr>
              <a:t>의사 소견서</a:t>
            </a:r>
            <a:r>
              <a:rPr lang="en-US" altLang="ko-KR" dirty="0">
                <a:latin typeface="+mj-ea"/>
                <a:ea typeface="+mj-ea"/>
              </a:rPr>
              <a:t>, </a:t>
            </a:r>
            <a:r>
              <a:rPr lang="ko-KR" altLang="en-US" dirty="0">
                <a:latin typeface="+mj-ea"/>
                <a:ea typeface="+mj-ea"/>
              </a:rPr>
              <a:t>장기출타확인서 등 관련서류 제출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3. </a:t>
            </a:r>
            <a:r>
              <a:rPr lang="ko-KR" altLang="en-US" dirty="0">
                <a:latin typeface="+mj-ea"/>
                <a:ea typeface="+mj-ea"/>
              </a:rPr>
              <a:t>신청일 기준 강습등록 기간 중 </a:t>
            </a:r>
            <a:r>
              <a:rPr lang="en-US" altLang="ko-KR" dirty="0">
                <a:latin typeface="+mj-ea"/>
                <a:ea typeface="+mj-ea"/>
              </a:rPr>
              <a:t>1</a:t>
            </a:r>
            <a:r>
              <a:rPr lang="ko-KR" altLang="en-US" dirty="0">
                <a:latin typeface="+mj-ea"/>
                <a:ea typeface="+mj-ea"/>
              </a:rPr>
              <a:t>회만 연기됩니다</a:t>
            </a:r>
            <a:r>
              <a:rPr lang="en-US" altLang="ko-KR" dirty="0">
                <a:latin typeface="+mj-ea"/>
                <a:ea typeface="+mj-ea"/>
              </a:rPr>
              <a:t>.</a:t>
            </a:r>
            <a:endParaRPr lang="ko-KR" altLang="en-US" dirty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4. </a:t>
            </a:r>
            <a:r>
              <a:rPr lang="ko-KR" altLang="en-US" dirty="0" smtClean="0">
                <a:latin typeface="+mj-ea"/>
                <a:ea typeface="+mj-ea"/>
              </a:rPr>
              <a:t>연기 </a:t>
            </a:r>
            <a:r>
              <a:rPr lang="ko-KR" altLang="en-US" dirty="0">
                <a:latin typeface="+mj-ea"/>
                <a:ea typeface="+mj-ea"/>
              </a:rPr>
              <a:t>신청서 제출일 다음날부터 </a:t>
            </a:r>
            <a:r>
              <a:rPr lang="en-US" altLang="ko-KR" dirty="0">
                <a:latin typeface="+mj-ea"/>
                <a:ea typeface="+mj-ea"/>
              </a:rPr>
              <a:t>30</a:t>
            </a:r>
            <a:r>
              <a:rPr lang="ko-KR" altLang="en-US" dirty="0">
                <a:latin typeface="+mj-ea"/>
                <a:ea typeface="+mj-ea"/>
              </a:rPr>
              <a:t>일 </a:t>
            </a:r>
            <a:r>
              <a:rPr lang="en-US" altLang="ko-KR" dirty="0">
                <a:latin typeface="+mj-ea"/>
                <a:ea typeface="+mj-ea"/>
              </a:rPr>
              <a:t>/ 60</a:t>
            </a:r>
            <a:r>
              <a:rPr lang="ko-KR" altLang="en-US" dirty="0">
                <a:latin typeface="+mj-ea"/>
                <a:ea typeface="+mj-ea"/>
              </a:rPr>
              <a:t>일까지 연기됩니다</a:t>
            </a:r>
            <a:r>
              <a:rPr lang="en-US" altLang="ko-KR" dirty="0">
                <a:latin typeface="+mj-ea"/>
                <a:ea typeface="+mj-ea"/>
              </a:rPr>
              <a:t>.</a:t>
            </a:r>
            <a:endParaRPr lang="ko-KR" altLang="en-US" dirty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5. </a:t>
            </a:r>
            <a:r>
              <a:rPr lang="ko-KR" altLang="en-US" dirty="0" smtClean="0">
                <a:latin typeface="+mj-ea"/>
                <a:ea typeface="+mj-ea"/>
              </a:rPr>
              <a:t>본인 </a:t>
            </a:r>
            <a:r>
              <a:rPr lang="ko-KR" altLang="en-US" dirty="0">
                <a:latin typeface="+mj-ea"/>
                <a:ea typeface="+mj-ea"/>
              </a:rPr>
              <a:t>및 가족만 대리 가능 </a:t>
            </a:r>
            <a:endParaRPr lang="en-US" altLang="ko-KR" dirty="0" smtClean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latin typeface="+mj-ea"/>
                <a:ea typeface="+mj-ea"/>
              </a:rPr>
              <a:t> </a:t>
            </a:r>
            <a:r>
              <a:rPr lang="en-US" altLang="ko-KR" dirty="0" smtClean="0">
                <a:latin typeface="+mj-ea"/>
                <a:ea typeface="+mj-ea"/>
              </a:rPr>
              <a:t> (</a:t>
            </a:r>
            <a:r>
              <a:rPr lang="ko-KR" altLang="en-US" dirty="0">
                <a:latin typeface="+mj-ea"/>
                <a:ea typeface="+mj-ea"/>
              </a:rPr>
              <a:t>가족관계증빙서류 지참</a:t>
            </a:r>
            <a:r>
              <a:rPr lang="en-US" altLang="ko-KR" dirty="0">
                <a:latin typeface="+mj-ea"/>
                <a:ea typeface="+mj-ea"/>
              </a:rPr>
              <a:t>-</a:t>
            </a:r>
            <a:r>
              <a:rPr lang="ko-KR" altLang="en-US" dirty="0" smtClean="0">
                <a:latin typeface="+mj-ea"/>
                <a:ea typeface="+mj-ea"/>
              </a:rPr>
              <a:t>주민등록등본 또는 가족관계증명서</a:t>
            </a:r>
            <a:r>
              <a:rPr lang="en-US" altLang="ko-KR" dirty="0">
                <a:latin typeface="+mj-ea"/>
                <a:ea typeface="+mj-ea"/>
              </a:rPr>
              <a:t>, </a:t>
            </a:r>
            <a:r>
              <a:rPr lang="ko-KR" altLang="en-US" dirty="0">
                <a:latin typeface="+mj-ea"/>
                <a:ea typeface="+mj-ea"/>
              </a:rPr>
              <a:t>오시는 분 신분증</a:t>
            </a:r>
            <a:r>
              <a:rPr lang="en-US" altLang="ko-KR" dirty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6. </a:t>
            </a:r>
            <a:r>
              <a:rPr lang="ko-KR" altLang="en-US" dirty="0" smtClean="0">
                <a:latin typeface="+mj-ea"/>
                <a:ea typeface="+mj-ea"/>
              </a:rPr>
              <a:t>연기기간 </a:t>
            </a:r>
            <a:r>
              <a:rPr lang="ko-KR" altLang="en-US" dirty="0">
                <a:latin typeface="+mj-ea"/>
                <a:ea typeface="+mj-ea"/>
              </a:rPr>
              <a:t>만료 후 </a:t>
            </a:r>
            <a:r>
              <a:rPr lang="ko-KR" altLang="en-US" dirty="0" smtClean="0">
                <a:latin typeface="+mj-ea"/>
                <a:ea typeface="+mj-ea"/>
              </a:rPr>
              <a:t>재 연기 </a:t>
            </a:r>
            <a:r>
              <a:rPr lang="ko-KR" altLang="en-US" dirty="0">
                <a:latin typeface="+mj-ea"/>
                <a:ea typeface="+mj-ea"/>
              </a:rPr>
              <a:t>불가</a:t>
            </a:r>
          </a:p>
          <a:p>
            <a:endParaRPr lang="ko-KR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47637" y="7270233"/>
            <a:ext cx="3285701" cy="801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 </a:t>
            </a:r>
            <a:r>
              <a:rPr lang="ko-KR" altLang="en-US" dirty="0" smtClean="0">
                <a:latin typeface="+mn-ea"/>
              </a:rPr>
              <a:t>온라인 </a:t>
            </a:r>
            <a:r>
              <a:rPr lang="ko-KR" altLang="en-US" dirty="0">
                <a:latin typeface="+mn-ea"/>
              </a:rPr>
              <a:t>수강신청 후 </a:t>
            </a:r>
            <a:r>
              <a:rPr lang="en-US" altLang="ko-KR" dirty="0">
                <a:latin typeface="+mn-ea"/>
              </a:rPr>
              <a:t>4</a:t>
            </a:r>
            <a:r>
              <a:rPr lang="ko-KR" altLang="en-US" dirty="0">
                <a:latin typeface="+mn-ea"/>
              </a:rPr>
              <a:t>시간 이내 결제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미결제 시 자동 취소</a:t>
            </a:r>
            <a:r>
              <a:rPr lang="en-US" altLang="ko-KR" dirty="0">
                <a:latin typeface="+mn-ea"/>
              </a:rPr>
              <a:t>)</a:t>
            </a:r>
            <a:r>
              <a:rPr lang="ko-KR" altLang="en-US" dirty="0">
                <a:latin typeface="+mn-ea"/>
              </a:rPr>
              <a:t/>
            </a:r>
            <a:br>
              <a:rPr lang="ko-KR" altLang="en-US" dirty="0">
                <a:latin typeface="+mn-ea"/>
              </a:rPr>
            </a:b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국</a:t>
            </a:r>
            <a:r>
              <a:rPr lang="en-US" altLang="ko-KR" dirty="0">
                <a:latin typeface="+mn-ea"/>
              </a:rPr>
              <a:t>.</a:t>
            </a:r>
            <a:r>
              <a:rPr lang="ko-KR" altLang="en-US" dirty="0">
                <a:latin typeface="+mn-ea"/>
              </a:rPr>
              <a:t>공휴일은 접수 </a:t>
            </a:r>
            <a:r>
              <a:rPr lang="ko-KR" altLang="en-US" dirty="0" smtClean="0">
                <a:latin typeface="+mn-ea"/>
              </a:rPr>
              <a:t>불가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dirty="0" smtClean="0">
                <a:latin typeface="+mn-ea"/>
              </a:rPr>
              <a:t>현장접수 포함</a:t>
            </a:r>
            <a:r>
              <a:rPr lang="en-US" altLang="ko-KR" dirty="0" smtClean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- </a:t>
            </a:r>
            <a:r>
              <a:rPr lang="ko-KR" altLang="en-US" dirty="0" smtClean="0">
                <a:latin typeface="+mn-ea"/>
              </a:rPr>
              <a:t>접수기간 시작이 일요일 </a:t>
            </a:r>
            <a:r>
              <a:rPr lang="ko-KR" altLang="en-US" dirty="0">
                <a:latin typeface="+mn-ea"/>
              </a:rPr>
              <a:t>또는 공휴일인 경우 익일 </a:t>
            </a:r>
            <a:r>
              <a:rPr lang="ko-KR" altLang="en-US" dirty="0" smtClean="0">
                <a:latin typeface="+mn-ea"/>
              </a:rPr>
              <a:t>접수 </a:t>
            </a:r>
            <a:r>
              <a:rPr lang="ko-KR" altLang="en-US" dirty="0">
                <a:latin typeface="+mn-ea"/>
              </a:rPr>
              <a:t>시작</a:t>
            </a:r>
            <a:br>
              <a:rPr lang="ko-KR" altLang="en-US" dirty="0">
                <a:latin typeface="+mn-ea"/>
              </a:rPr>
            </a:br>
            <a:r>
              <a:rPr lang="en-US" altLang="ko-KR" dirty="0" smtClean="0">
                <a:latin typeface="+mn-ea"/>
              </a:rPr>
              <a:t>- </a:t>
            </a:r>
            <a:r>
              <a:rPr lang="ko-KR" altLang="en-US" dirty="0" smtClean="0">
                <a:latin typeface="+mn-ea"/>
              </a:rPr>
              <a:t>접수기간이 </a:t>
            </a:r>
            <a:r>
              <a:rPr lang="ko-KR" altLang="en-US" dirty="0">
                <a:latin typeface="+mn-ea"/>
              </a:rPr>
              <a:t>마지막 날이 일요일 또는 공휴일인 경우 전일 접수 </a:t>
            </a:r>
            <a:r>
              <a:rPr lang="ko-KR" altLang="en-US" dirty="0" smtClean="0">
                <a:latin typeface="+mn-ea"/>
              </a:rPr>
              <a:t>종료 </a:t>
            </a:r>
            <a:endParaRPr lang="ko-KR" altLang="en-US" dirty="0">
              <a:latin typeface="+mn-ea"/>
            </a:endParaRPr>
          </a:p>
          <a:p>
            <a:endParaRPr lang="ko-KR" altLang="en-US" sz="650" dirty="0"/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1858690" y="53948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1858690" y="53948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56" name="표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91589"/>
              </p:ext>
            </p:extLst>
          </p:nvPr>
        </p:nvGraphicFramePr>
        <p:xfrm>
          <a:off x="3510622" y="2150461"/>
          <a:ext cx="3219780" cy="131396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32701"/>
                <a:gridCol w="487079"/>
              </a:tblGrid>
              <a:tr h="18120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60" dirty="0" smtClean="0"/>
                        <a:t>할인대상 </a:t>
                      </a:r>
                      <a:endParaRPr lang="ko-KR" altLang="en-US" sz="66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60" kern="1200" dirty="0" err="1" smtClean="0">
                          <a:effectLst/>
                        </a:rPr>
                        <a:t>할인률</a:t>
                      </a:r>
                      <a:endParaRPr lang="ko-KR" altLang="en-US" sz="660" b="1" kern="1200" dirty="0" smtClean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38853">
                <a:tc>
                  <a:txBody>
                    <a:bodyPr/>
                    <a:lstStyle/>
                    <a:p>
                      <a:pPr marL="0" marR="0" indent="0" algn="l" defTabSz="6858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60" kern="1200" dirty="0" smtClean="0">
                          <a:effectLst/>
                          <a:latin typeface="맑은고딕"/>
                        </a:rPr>
                        <a:t>‣</a:t>
                      </a:r>
                      <a:r>
                        <a:rPr lang="en-US" altLang="ko-KR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65</a:t>
                      </a:r>
                      <a:r>
                        <a:rPr lang="ko-KR" altLang="en-US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세 이상 노인</a:t>
                      </a:r>
                      <a:r>
                        <a:rPr lang="en-US" altLang="ko-KR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등록된 장애인</a:t>
                      </a:r>
                      <a:r>
                        <a:rPr lang="en-US" altLang="ko-KR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국민기초생활 </a:t>
                      </a:r>
                      <a:r>
                        <a:rPr lang="ko-KR" altLang="en-US" sz="660" kern="1200" dirty="0" err="1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수급자</a:t>
                      </a:r>
                      <a:r>
                        <a:rPr lang="en-US" altLang="ko-KR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국가유공자⋅독립유공자⋅참전유공자⋅고엽제후유증⋅</a:t>
                      </a:r>
                      <a:r>
                        <a:rPr lang="en-US" altLang="ko-KR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5.18</a:t>
                      </a:r>
                      <a:r>
                        <a:rPr lang="ko-KR" altLang="en-US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민주 유공자⋅특수임무유공자⋅의사상자⋅국군포로의 송환은 법률 시행령에 해당하는 사람</a:t>
                      </a:r>
                      <a:r>
                        <a:rPr lang="en-US" altLang="ko-KR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660" kern="1200" dirty="0" err="1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한부모가족</a:t>
                      </a:r>
                      <a:r>
                        <a:rPr lang="en-US" altLang="ko-KR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다자녀</a:t>
                      </a:r>
                      <a:r>
                        <a:rPr lang="en-US" altLang="ko-KR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경기도 문화의 날에 체육시설을 이용하는 사람</a:t>
                      </a:r>
                      <a:r>
                        <a:rPr lang="en-US" altLang="ko-KR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장기대여 및 프로그램 이용자는 제외</a:t>
                      </a:r>
                      <a:r>
                        <a:rPr lang="en-US" altLang="ko-KR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660" kern="120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의왕시 병역명문가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60" kern="1200" dirty="0" smtClean="0">
                        <a:effectLst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60" kern="1200" dirty="0" smtClean="0">
                        <a:effectLst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60" kern="1200" dirty="0" smtClean="0">
                        <a:effectLst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60" kern="1200" dirty="0" smtClean="0">
                          <a:effectLst/>
                        </a:rPr>
                        <a:t>50%</a:t>
                      </a:r>
                      <a:endParaRPr lang="en-US" altLang="ko-KR" sz="660" kern="1200" dirty="0" smtClean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76118">
                <a:tc>
                  <a:txBody>
                    <a:bodyPr/>
                    <a:lstStyle/>
                    <a:p>
                      <a:pPr algn="l" fontAlgn="base" latinLnBrk="1">
                        <a:lnSpc>
                          <a:spcPct val="150000"/>
                        </a:lnSpc>
                      </a:pPr>
                      <a:r>
                        <a:rPr lang="en-US" altLang="ko-KR" sz="660" kern="120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660" kern="120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개월 장기등록회원</a:t>
                      </a:r>
                      <a:r>
                        <a:rPr lang="en-US" altLang="ko-KR" sz="660" kern="120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660" kern="120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의왕시민</a:t>
                      </a:r>
                      <a:r>
                        <a:rPr lang="en-US" altLang="ko-KR" sz="660" kern="120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)</a:t>
                      </a:r>
                      <a:endParaRPr lang="ko-KR" altLang="en-US" sz="660" kern="1200" dirty="0" smtClean="0">
                        <a:solidFill>
                          <a:schemeClr val="dk1"/>
                        </a:solidFill>
                        <a:effectLst/>
                        <a:latin typeface="맑은고딕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60" kern="120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10%</a:t>
                      </a:r>
                      <a:endParaRPr lang="en-US" altLang="ko-KR" sz="660" kern="1200" dirty="0" smtClean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7" name="TextBox 56"/>
          <p:cNvSpPr txBox="1"/>
          <p:nvPr/>
        </p:nvSpPr>
        <p:spPr>
          <a:xfrm>
            <a:off x="3510623" y="3593433"/>
            <a:ext cx="3219779" cy="1288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>
                <a:latin typeface="+mn-ea"/>
              </a:rPr>
              <a:t>-</a:t>
            </a:r>
            <a:r>
              <a:rPr lang="en-US" altLang="ko-KR" smtClean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다자녀할인의 </a:t>
            </a:r>
            <a:r>
              <a:rPr lang="ko-KR" altLang="en-US" dirty="0">
                <a:latin typeface="+mn-ea"/>
              </a:rPr>
              <a:t>가족범위는 의왕시에 주민등록을 두고 </a:t>
            </a:r>
            <a:r>
              <a:rPr lang="en-US" altLang="ko-KR" dirty="0">
                <a:latin typeface="+mn-ea"/>
              </a:rPr>
              <a:t>2</a:t>
            </a:r>
            <a:r>
              <a:rPr lang="ko-KR" altLang="en-US" dirty="0">
                <a:latin typeface="+mn-ea"/>
              </a:rPr>
              <a:t>인 이상 다자녀 가정 중 </a:t>
            </a:r>
            <a:endParaRPr lang="en-US" altLang="ko-KR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  </a:t>
            </a:r>
            <a:r>
              <a:rPr lang="ko-KR" altLang="en-US" dirty="0" smtClean="0">
                <a:latin typeface="+mn-ea"/>
              </a:rPr>
              <a:t>가족관계등록부상 </a:t>
            </a:r>
            <a:r>
              <a:rPr lang="en-US" altLang="ko-KR" dirty="0">
                <a:latin typeface="+mn-ea"/>
              </a:rPr>
              <a:t>18</a:t>
            </a:r>
            <a:r>
              <a:rPr lang="ko-KR" altLang="en-US" dirty="0">
                <a:latin typeface="+mn-ea"/>
              </a:rPr>
              <a:t>세 이하 자녀가 </a:t>
            </a:r>
            <a:r>
              <a:rPr lang="en-US" altLang="ko-KR" dirty="0">
                <a:latin typeface="+mn-ea"/>
              </a:rPr>
              <a:t>1</a:t>
            </a:r>
            <a:r>
              <a:rPr lang="ko-KR" altLang="en-US" dirty="0">
                <a:latin typeface="+mn-ea"/>
              </a:rPr>
              <a:t>명 이상인 가정입니다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   (</a:t>
            </a:r>
            <a:r>
              <a:rPr lang="ko-KR" altLang="en-US" dirty="0">
                <a:solidFill>
                  <a:srgbClr val="0070C0"/>
                </a:solidFill>
                <a:latin typeface="+mn-ea"/>
              </a:rPr>
              <a:t>의왕시에 주민등록을 두지 않으면 할인불가</a:t>
            </a:r>
            <a:r>
              <a:rPr lang="en-US" altLang="ko-KR" dirty="0">
                <a:latin typeface="+mn-ea"/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640" dirty="0">
                <a:latin typeface="+mn-ea"/>
              </a:rPr>
              <a:t>  </a:t>
            </a:r>
            <a:r>
              <a:rPr lang="en-US" altLang="ko-KR" sz="640" dirty="0" smtClean="0">
                <a:latin typeface="+mn-ea"/>
              </a:rPr>
              <a:t>*</a:t>
            </a:r>
            <a:r>
              <a:rPr lang="ko-KR" altLang="en-US" sz="640" dirty="0">
                <a:latin typeface="+mn-ea"/>
              </a:rPr>
              <a:t>가족의 범위는 배우자</a:t>
            </a:r>
            <a:r>
              <a:rPr lang="en-US" altLang="ko-KR" sz="640" dirty="0">
                <a:latin typeface="+mn-ea"/>
              </a:rPr>
              <a:t>, </a:t>
            </a:r>
            <a:r>
              <a:rPr lang="ko-KR" altLang="en-US" sz="640" dirty="0">
                <a:latin typeface="+mn-ea"/>
              </a:rPr>
              <a:t>부모</a:t>
            </a:r>
            <a:r>
              <a:rPr lang="en-US" altLang="ko-KR" sz="640" dirty="0">
                <a:latin typeface="+mn-ea"/>
              </a:rPr>
              <a:t>, </a:t>
            </a:r>
            <a:r>
              <a:rPr lang="ko-KR" altLang="en-US" sz="640" dirty="0">
                <a:latin typeface="+mn-ea"/>
              </a:rPr>
              <a:t>자녀로 제한합니다</a:t>
            </a:r>
            <a:r>
              <a:rPr lang="en-US" altLang="ko-KR" sz="640" dirty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640" dirty="0">
                <a:latin typeface="+mn-ea"/>
              </a:rPr>
              <a:t>    (</a:t>
            </a:r>
            <a:r>
              <a:rPr lang="ko-KR" altLang="en-US" sz="640" dirty="0">
                <a:latin typeface="+mn-ea"/>
              </a:rPr>
              <a:t>조부모</a:t>
            </a:r>
            <a:r>
              <a:rPr lang="en-US" altLang="ko-KR" sz="640" dirty="0">
                <a:latin typeface="+mn-ea"/>
              </a:rPr>
              <a:t>, </a:t>
            </a:r>
            <a:r>
              <a:rPr lang="ko-KR" altLang="en-US" sz="640" dirty="0">
                <a:latin typeface="+mn-ea"/>
              </a:rPr>
              <a:t>형제자매</a:t>
            </a:r>
            <a:r>
              <a:rPr lang="en-US" altLang="ko-KR" sz="640" dirty="0">
                <a:latin typeface="+mn-ea"/>
              </a:rPr>
              <a:t>, </a:t>
            </a:r>
            <a:r>
              <a:rPr lang="ko-KR" altLang="en-US" sz="640" dirty="0">
                <a:latin typeface="+mn-ea"/>
              </a:rPr>
              <a:t>손자</a:t>
            </a:r>
            <a:r>
              <a:rPr lang="en-US" altLang="ko-KR" sz="640" dirty="0">
                <a:latin typeface="+mn-ea"/>
              </a:rPr>
              <a:t>, </a:t>
            </a:r>
            <a:r>
              <a:rPr lang="ko-KR" altLang="en-US" sz="640" dirty="0">
                <a:latin typeface="+mn-ea"/>
              </a:rPr>
              <a:t>손녀</a:t>
            </a:r>
            <a:r>
              <a:rPr lang="en-US" altLang="ko-KR" sz="640" dirty="0">
                <a:latin typeface="+mn-ea"/>
              </a:rPr>
              <a:t>, </a:t>
            </a:r>
            <a:r>
              <a:rPr lang="ko-KR" altLang="en-US" sz="640" dirty="0">
                <a:latin typeface="+mn-ea"/>
              </a:rPr>
              <a:t>며느리</a:t>
            </a:r>
            <a:r>
              <a:rPr lang="en-US" altLang="ko-KR" sz="640" dirty="0">
                <a:latin typeface="+mn-ea"/>
              </a:rPr>
              <a:t>, </a:t>
            </a:r>
            <a:r>
              <a:rPr lang="ko-KR" altLang="en-US" sz="640" dirty="0">
                <a:latin typeface="+mn-ea"/>
              </a:rPr>
              <a:t>사위 등 불가</a:t>
            </a:r>
            <a:r>
              <a:rPr lang="en-US" altLang="ko-KR" sz="640" dirty="0">
                <a:latin typeface="+mn-ea"/>
              </a:rPr>
              <a:t>) </a:t>
            </a:r>
          </a:p>
          <a:p>
            <a:pPr fontAlgn="base">
              <a:lnSpc>
                <a:spcPct val="150000"/>
              </a:lnSpc>
            </a:pPr>
            <a:r>
              <a:rPr lang="en-US" altLang="ko-KR" sz="640" dirty="0">
                <a:latin typeface="+mn-ea"/>
              </a:rPr>
              <a:t>  </a:t>
            </a:r>
            <a:r>
              <a:rPr lang="en-US" altLang="ko-KR" sz="640" dirty="0" smtClean="0">
                <a:latin typeface="+mn-ea"/>
              </a:rPr>
              <a:t>*</a:t>
            </a:r>
            <a:r>
              <a:rPr lang="ko-KR" altLang="en-US" sz="640" dirty="0">
                <a:solidFill>
                  <a:srgbClr val="0070C0"/>
                </a:solidFill>
                <a:latin typeface="+mn-ea"/>
              </a:rPr>
              <a:t>다자녀는 회원가입 후 강습등록 전에 </a:t>
            </a:r>
            <a:r>
              <a:rPr lang="ko-KR" altLang="en-US" sz="640" dirty="0" smtClean="0">
                <a:solidFill>
                  <a:srgbClr val="0070C0"/>
                </a:solidFill>
                <a:latin typeface="+mn-ea"/>
              </a:rPr>
              <a:t>안내데스크에 방문하여 사전 </a:t>
            </a:r>
            <a:r>
              <a:rPr lang="ko-KR" altLang="en-US" sz="640" dirty="0">
                <a:solidFill>
                  <a:srgbClr val="0070C0"/>
                </a:solidFill>
                <a:latin typeface="+mn-ea"/>
              </a:rPr>
              <a:t>감면 등록</a:t>
            </a:r>
            <a:r>
              <a:rPr lang="ko-KR" altLang="en-US" sz="640" dirty="0">
                <a:latin typeface="+mn-ea"/>
              </a:rPr>
              <a:t>해야 </a:t>
            </a:r>
            <a:endParaRPr lang="en-US" altLang="ko-KR" sz="64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640" dirty="0">
                <a:latin typeface="+mn-ea"/>
              </a:rPr>
              <a:t> </a:t>
            </a:r>
            <a:r>
              <a:rPr lang="en-US" altLang="ko-KR" sz="640" dirty="0" smtClean="0">
                <a:latin typeface="+mn-ea"/>
              </a:rPr>
              <a:t>   </a:t>
            </a:r>
            <a:r>
              <a:rPr lang="ko-KR" altLang="en-US" sz="640" dirty="0" smtClean="0">
                <a:latin typeface="+mn-ea"/>
              </a:rPr>
              <a:t>합니다</a:t>
            </a:r>
            <a:r>
              <a:rPr lang="en-US" altLang="ko-KR" sz="640" dirty="0">
                <a:latin typeface="+mn-ea"/>
              </a:rPr>
              <a:t>.(</a:t>
            </a:r>
            <a:r>
              <a:rPr lang="ko-KR" altLang="en-US" sz="640" dirty="0">
                <a:solidFill>
                  <a:srgbClr val="0070C0"/>
                </a:solidFill>
                <a:latin typeface="+mn-ea"/>
              </a:rPr>
              <a:t>이용할 </a:t>
            </a:r>
            <a:r>
              <a:rPr lang="ko-KR" altLang="en-US" sz="640" dirty="0" err="1">
                <a:solidFill>
                  <a:srgbClr val="0070C0"/>
                </a:solidFill>
                <a:latin typeface="+mn-ea"/>
              </a:rPr>
              <a:t>센터별로</a:t>
            </a:r>
            <a:r>
              <a:rPr lang="ko-KR" altLang="en-US" sz="640" dirty="0">
                <a:solidFill>
                  <a:srgbClr val="0070C0"/>
                </a:solidFill>
                <a:latin typeface="+mn-ea"/>
              </a:rPr>
              <a:t> 연 </a:t>
            </a:r>
            <a:r>
              <a:rPr lang="en-US" altLang="ko-KR" sz="640" dirty="0">
                <a:solidFill>
                  <a:srgbClr val="0070C0"/>
                </a:solidFill>
                <a:latin typeface="+mn-ea"/>
              </a:rPr>
              <a:t>1</a:t>
            </a:r>
            <a:r>
              <a:rPr lang="ko-KR" altLang="en-US" sz="640" dirty="0">
                <a:solidFill>
                  <a:srgbClr val="0070C0"/>
                </a:solidFill>
                <a:latin typeface="+mn-ea"/>
              </a:rPr>
              <a:t>회 </a:t>
            </a:r>
            <a:r>
              <a:rPr lang="ko-KR" altLang="en-US" sz="640" dirty="0" smtClean="0">
                <a:solidFill>
                  <a:srgbClr val="0070C0"/>
                </a:solidFill>
                <a:latin typeface="+mn-ea"/>
              </a:rPr>
              <a:t>신청</a:t>
            </a:r>
            <a:r>
              <a:rPr lang="en-US" altLang="ko-KR" sz="640" dirty="0" smtClean="0">
                <a:latin typeface="+mn-ea"/>
              </a:rPr>
              <a:t>)</a:t>
            </a:r>
            <a:endParaRPr lang="en-US" altLang="ko-KR" sz="64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640" dirty="0">
                <a:latin typeface="+mn-ea"/>
              </a:rPr>
              <a:t>    </a:t>
            </a:r>
            <a:r>
              <a:rPr lang="en-US" altLang="ko-KR" sz="640" dirty="0" smtClean="0">
                <a:latin typeface="+mn-ea"/>
              </a:rPr>
              <a:t>- </a:t>
            </a:r>
            <a:r>
              <a:rPr lang="ko-KR" altLang="en-US" sz="640" dirty="0" smtClean="0">
                <a:latin typeface="+mn-ea"/>
              </a:rPr>
              <a:t>다자녀 </a:t>
            </a:r>
            <a:r>
              <a:rPr lang="ko-KR" altLang="en-US" sz="640" dirty="0">
                <a:latin typeface="+mn-ea"/>
              </a:rPr>
              <a:t>사전감면등록 전에 </a:t>
            </a:r>
            <a:r>
              <a:rPr lang="ko-KR" altLang="en-US" sz="640" dirty="0" smtClean="0">
                <a:latin typeface="+mn-ea"/>
              </a:rPr>
              <a:t>강습 </a:t>
            </a:r>
            <a:r>
              <a:rPr lang="en-US" altLang="ko-KR" sz="640" dirty="0" smtClean="0">
                <a:latin typeface="+mn-ea"/>
              </a:rPr>
              <a:t>/ </a:t>
            </a:r>
            <a:r>
              <a:rPr lang="ko-KR" altLang="en-US" sz="640" dirty="0" err="1" smtClean="0">
                <a:latin typeface="+mn-ea"/>
              </a:rPr>
              <a:t>일일이용료</a:t>
            </a:r>
            <a:r>
              <a:rPr lang="ko-KR" altLang="en-US" sz="640" dirty="0" smtClean="0">
                <a:latin typeface="+mn-ea"/>
              </a:rPr>
              <a:t> 결제한 </a:t>
            </a:r>
            <a:r>
              <a:rPr lang="ko-KR" altLang="en-US" sz="640" dirty="0">
                <a:latin typeface="+mn-ea"/>
              </a:rPr>
              <a:t>경우 환불 불가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514451" y="5635993"/>
            <a:ext cx="3220714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※ </a:t>
            </a:r>
            <a:r>
              <a:rPr lang="ko-KR" altLang="en-US" b="1" dirty="0">
                <a:latin typeface="+mn-ea"/>
              </a:rPr>
              <a:t>관련근거 </a:t>
            </a:r>
            <a:r>
              <a:rPr lang="en-US" altLang="ko-KR" b="1" dirty="0">
                <a:latin typeface="+mn-ea"/>
              </a:rPr>
              <a:t>: </a:t>
            </a:r>
            <a:r>
              <a:rPr lang="ko-KR" altLang="en-US" b="1" dirty="0">
                <a:latin typeface="+mn-ea"/>
              </a:rPr>
              <a:t>의왕시 체육시설관리운영 조례 제</a:t>
            </a:r>
            <a:r>
              <a:rPr lang="en-US" altLang="ko-KR" b="1" dirty="0">
                <a:latin typeface="+mn-ea"/>
              </a:rPr>
              <a:t>10</a:t>
            </a:r>
            <a:r>
              <a:rPr lang="ko-KR" altLang="en-US" b="1" dirty="0">
                <a:latin typeface="+mn-ea"/>
              </a:rPr>
              <a:t>조 </a:t>
            </a:r>
            <a:r>
              <a:rPr lang="en-US" altLang="ko-KR" b="1" dirty="0">
                <a:latin typeface="+mn-ea"/>
              </a:rPr>
              <a:t>1</a:t>
            </a:r>
            <a:r>
              <a:rPr lang="ko-KR" altLang="en-US" b="1" dirty="0">
                <a:latin typeface="+mn-ea"/>
              </a:rPr>
              <a:t>항</a:t>
            </a:r>
          </a:p>
          <a:p>
            <a:pPr fontAlgn="base">
              <a:lnSpc>
                <a:spcPct val="150000"/>
              </a:lnSpc>
            </a:pPr>
            <a:r>
              <a:rPr lang="ko-KR" altLang="en-US" b="1" dirty="0" smtClean="0">
                <a:latin typeface="+mn-ea"/>
              </a:rPr>
              <a:t>⦁ 환불절차 </a:t>
            </a:r>
            <a:endParaRPr lang="ko-KR" altLang="en-US" b="1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 </a:t>
            </a:r>
            <a:r>
              <a:rPr lang="ko-KR" altLang="en-US" dirty="0" smtClean="0">
                <a:latin typeface="+mn-ea"/>
              </a:rPr>
              <a:t>의왕도시공사 </a:t>
            </a:r>
            <a:r>
              <a:rPr lang="ko-KR" altLang="en-US" dirty="0">
                <a:latin typeface="+mn-ea"/>
              </a:rPr>
              <a:t>홈페이지에서 </a:t>
            </a:r>
            <a:r>
              <a:rPr lang="ko-KR" altLang="en-US" dirty="0" smtClean="0">
                <a:latin typeface="+mn-ea"/>
              </a:rPr>
              <a:t>강습취소 신청서 작성</a:t>
            </a:r>
            <a:endParaRPr lang="en-US" altLang="ko-KR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640" dirty="0" smtClean="0">
                <a:latin typeface="+mn-ea"/>
              </a:rPr>
              <a:t>    (</a:t>
            </a:r>
            <a:r>
              <a:rPr lang="ko-KR" altLang="en-US" sz="640" dirty="0"/>
              <a:t>로그인</a:t>
            </a:r>
            <a:r>
              <a:rPr lang="ko-KR" altLang="en-US" sz="640" dirty="0" smtClean="0"/>
              <a:t>→ </a:t>
            </a:r>
            <a:r>
              <a:rPr lang="ko-KR" altLang="en-US" sz="640" dirty="0" err="1" smtClean="0"/>
              <a:t>마이페이지</a:t>
            </a:r>
            <a:r>
              <a:rPr lang="ko-KR" altLang="en-US" sz="640" dirty="0" smtClean="0"/>
              <a:t>→ 수강이력 </a:t>
            </a:r>
            <a:r>
              <a:rPr lang="ko-KR" altLang="en-US" sz="640" dirty="0"/>
              <a:t>현황</a:t>
            </a:r>
            <a:r>
              <a:rPr lang="ko-KR" altLang="en-US" sz="640" dirty="0" smtClean="0"/>
              <a:t>→ 더블클릭→ 환불하기</a:t>
            </a:r>
            <a:r>
              <a:rPr lang="en-US" altLang="ko-KR" sz="640" dirty="0" smtClean="0">
                <a:latin typeface="+mn-ea"/>
              </a:rPr>
              <a:t>)</a:t>
            </a:r>
            <a:endParaRPr lang="ko-KR" altLang="en-US" sz="64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현장 </a:t>
            </a:r>
            <a:r>
              <a:rPr lang="ko-KR" altLang="en-US" dirty="0">
                <a:latin typeface="+mn-ea"/>
              </a:rPr>
              <a:t>방문하여 </a:t>
            </a:r>
            <a:r>
              <a:rPr lang="ko-KR" altLang="en-US" dirty="0" smtClean="0">
                <a:latin typeface="+mn-ea"/>
              </a:rPr>
              <a:t>강습취소 </a:t>
            </a:r>
            <a:r>
              <a:rPr lang="ko-KR" altLang="en-US" dirty="0">
                <a:latin typeface="+mn-ea"/>
              </a:rPr>
              <a:t>신청서 </a:t>
            </a:r>
            <a:r>
              <a:rPr lang="ko-KR" altLang="en-US" dirty="0" smtClean="0">
                <a:latin typeface="+mn-ea"/>
              </a:rPr>
              <a:t>작성</a:t>
            </a:r>
            <a:endParaRPr lang="en-US" altLang="ko-KR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640" dirty="0">
                <a:latin typeface="+mn-ea"/>
              </a:rPr>
              <a:t> </a:t>
            </a:r>
            <a:r>
              <a:rPr lang="en-US" altLang="ko-KR" sz="640" dirty="0" smtClean="0">
                <a:latin typeface="+mn-ea"/>
              </a:rPr>
              <a:t>   (</a:t>
            </a:r>
            <a:r>
              <a:rPr lang="ko-KR" altLang="en-US" sz="640" dirty="0" err="1">
                <a:latin typeface="+mn-ea"/>
              </a:rPr>
              <a:t>회원증</a:t>
            </a:r>
            <a:r>
              <a:rPr lang="ko-KR" altLang="en-US" sz="640" dirty="0">
                <a:latin typeface="+mn-ea"/>
              </a:rPr>
              <a:t> 및 신분증 </a:t>
            </a:r>
            <a:r>
              <a:rPr lang="ko-KR" altLang="en-US" sz="640" dirty="0" smtClean="0">
                <a:latin typeface="+mn-ea"/>
              </a:rPr>
              <a:t>지참 </a:t>
            </a:r>
            <a:r>
              <a:rPr lang="en-US" altLang="ko-KR" sz="640" dirty="0" smtClean="0">
                <a:latin typeface="+mn-ea"/>
              </a:rPr>
              <a:t>/ </a:t>
            </a:r>
            <a:r>
              <a:rPr lang="ko-KR" altLang="en-US" sz="640" dirty="0" smtClean="0">
                <a:latin typeface="+mn-ea"/>
              </a:rPr>
              <a:t>가족대리 신청 가능</a:t>
            </a:r>
            <a:r>
              <a:rPr lang="en-US" altLang="ko-KR" sz="640" dirty="0">
                <a:latin typeface="+mn-ea"/>
              </a:rPr>
              <a:t>)</a:t>
            </a:r>
            <a:endParaRPr lang="ko-KR" altLang="en-US" sz="64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 smtClean="0">
                <a:latin typeface="+mn-ea"/>
              </a:rPr>
              <a:t>⦁ 환불기준</a:t>
            </a:r>
            <a:endParaRPr lang="ko-KR" altLang="en-US" b="1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 </a:t>
            </a:r>
            <a:r>
              <a:rPr lang="ko-KR" altLang="en-US" dirty="0" smtClean="0">
                <a:latin typeface="+mn-ea"/>
              </a:rPr>
              <a:t>결제 </a:t>
            </a:r>
            <a:r>
              <a:rPr lang="ko-KR" altLang="en-US" dirty="0">
                <a:latin typeface="+mn-ea"/>
              </a:rPr>
              <a:t>당일 취소 시 전액 환불됩니다</a:t>
            </a:r>
            <a:r>
              <a:rPr lang="en-US" altLang="ko-KR" dirty="0" smtClean="0">
                <a:latin typeface="+mn-ea"/>
              </a:rPr>
              <a:t>.(</a:t>
            </a:r>
            <a:r>
              <a:rPr lang="ko-KR" altLang="en-US" dirty="0">
                <a:latin typeface="+mn-ea"/>
              </a:rPr>
              <a:t>프로그램 폐강 포함</a:t>
            </a:r>
            <a:r>
              <a:rPr lang="en-US" altLang="ko-KR" dirty="0">
                <a:latin typeface="+mn-ea"/>
              </a:rPr>
              <a:t>)</a:t>
            </a:r>
            <a:endParaRPr lang="ko-KR" altLang="en-US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결제한 </a:t>
            </a:r>
            <a:r>
              <a:rPr lang="ko-KR" altLang="en-US" dirty="0">
                <a:latin typeface="+mn-ea"/>
              </a:rPr>
              <a:t>다음날∼강습개시일 이전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총 이용요금의 </a:t>
            </a:r>
            <a:r>
              <a:rPr lang="en-US" altLang="ko-KR" dirty="0">
                <a:latin typeface="+mn-ea"/>
              </a:rPr>
              <a:t>10% </a:t>
            </a:r>
            <a:r>
              <a:rPr lang="ko-KR" altLang="en-US" dirty="0">
                <a:latin typeface="+mn-ea"/>
              </a:rPr>
              <a:t>공제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위약금</a:t>
            </a:r>
            <a:r>
              <a:rPr lang="en-US" altLang="ko-KR" dirty="0">
                <a:latin typeface="+mn-ea"/>
              </a:rPr>
              <a:t>)</a:t>
            </a:r>
            <a:endParaRPr lang="ko-KR" altLang="en-US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3. </a:t>
            </a:r>
            <a:r>
              <a:rPr lang="ko-KR" altLang="en-US" dirty="0" smtClean="0">
                <a:latin typeface="+mn-ea"/>
              </a:rPr>
              <a:t>강습개시일 이후 </a:t>
            </a:r>
            <a:r>
              <a:rPr lang="en-US" altLang="ko-KR" dirty="0" smtClean="0">
                <a:latin typeface="+mn-ea"/>
              </a:rPr>
              <a:t>: </a:t>
            </a:r>
            <a:r>
              <a:rPr lang="ko-KR" altLang="en-US" dirty="0" err="1">
                <a:latin typeface="+mn-ea"/>
              </a:rPr>
              <a:t>취소일까지의</a:t>
            </a:r>
            <a:r>
              <a:rPr lang="ko-KR" altLang="en-US" dirty="0">
                <a:latin typeface="+mn-ea"/>
              </a:rPr>
              <a:t> 이용일 수에 해당하는 금액과 </a:t>
            </a:r>
            <a:r>
              <a:rPr lang="ko-KR" altLang="en-US" dirty="0" smtClean="0">
                <a:latin typeface="+mn-ea"/>
              </a:rPr>
              <a:t>총 결제 </a:t>
            </a:r>
            <a:r>
              <a:rPr lang="ko-KR" altLang="en-US" dirty="0">
                <a:latin typeface="+mn-ea"/>
              </a:rPr>
              <a:t>금액의 </a:t>
            </a:r>
            <a:endParaRPr lang="en-US" altLang="ko-KR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  10</a:t>
            </a:r>
            <a:r>
              <a:rPr lang="en-US" altLang="ko-KR" dirty="0">
                <a:latin typeface="+mn-ea"/>
              </a:rPr>
              <a:t>%(</a:t>
            </a:r>
            <a:r>
              <a:rPr lang="ko-KR" altLang="en-US" dirty="0">
                <a:latin typeface="+mn-ea"/>
              </a:rPr>
              <a:t>위약금</a:t>
            </a:r>
            <a:r>
              <a:rPr lang="en-US" altLang="ko-KR" dirty="0">
                <a:latin typeface="+mn-ea"/>
              </a:rPr>
              <a:t>) </a:t>
            </a:r>
            <a:r>
              <a:rPr lang="ko-KR" altLang="en-US" dirty="0" smtClean="0">
                <a:latin typeface="+mn-ea"/>
              </a:rPr>
              <a:t>공제</a:t>
            </a:r>
            <a:endParaRPr lang="en-US" altLang="ko-KR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4. </a:t>
            </a:r>
            <a:r>
              <a:rPr lang="ko-KR" altLang="en-US" dirty="0" smtClean="0">
                <a:latin typeface="+mn-ea"/>
              </a:rPr>
              <a:t>결제카드 결제 취소 및 </a:t>
            </a:r>
            <a:r>
              <a:rPr lang="ko-KR" altLang="en-US" dirty="0" err="1" smtClean="0">
                <a:latin typeface="+mn-ea"/>
              </a:rPr>
              <a:t>할부개월</a:t>
            </a:r>
            <a:r>
              <a:rPr lang="ko-KR" altLang="en-US" dirty="0" smtClean="0">
                <a:latin typeface="+mn-ea"/>
              </a:rPr>
              <a:t> 변경은 결제한 당일</a:t>
            </a:r>
            <a:r>
              <a:rPr lang="en-US" altLang="ko-KR" dirty="0" smtClean="0">
                <a:latin typeface="+mn-ea"/>
              </a:rPr>
              <a:t>(21:00</a:t>
            </a:r>
            <a:r>
              <a:rPr lang="ko-KR" altLang="en-US" dirty="0" smtClean="0">
                <a:latin typeface="+mn-ea"/>
              </a:rPr>
              <a:t>까지</a:t>
            </a:r>
            <a:r>
              <a:rPr lang="en-US" altLang="ko-KR" dirty="0" smtClean="0">
                <a:latin typeface="+mn-ea"/>
              </a:rPr>
              <a:t>)</a:t>
            </a:r>
            <a:r>
              <a:rPr lang="ko-KR" altLang="en-US" dirty="0" smtClean="0">
                <a:latin typeface="+mn-ea"/>
              </a:rPr>
              <a:t>만 가능합니다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5. </a:t>
            </a:r>
            <a:r>
              <a:rPr lang="ko-KR" altLang="en-US" dirty="0" smtClean="0">
                <a:latin typeface="+mn-ea"/>
              </a:rPr>
              <a:t>당일 </a:t>
            </a:r>
            <a:r>
              <a:rPr lang="ko-KR" altLang="en-US" dirty="0">
                <a:latin typeface="+mn-ea"/>
              </a:rPr>
              <a:t>접수에 대한 결제 취소 이외에는 계좌이체로 </a:t>
            </a:r>
            <a:r>
              <a:rPr lang="ko-KR" altLang="en-US" dirty="0" smtClean="0">
                <a:latin typeface="+mn-ea"/>
              </a:rPr>
              <a:t>환불됩니다</a:t>
            </a:r>
            <a:r>
              <a:rPr lang="en-US" altLang="ko-KR" dirty="0">
                <a:latin typeface="+mn-ea"/>
              </a:rPr>
              <a:t>.</a:t>
            </a:r>
            <a:endParaRPr lang="ko-KR" altLang="en-US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6. </a:t>
            </a:r>
            <a:r>
              <a:rPr lang="ko-KR" altLang="en-US" u="sng" dirty="0" smtClean="0">
                <a:latin typeface="+mn-ea"/>
              </a:rPr>
              <a:t>환불금액은 </a:t>
            </a:r>
            <a:r>
              <a:rPr lang="ko-KR" altLang="en-US" u="sng" dirty="0">
                <a:latin typeface="+mn-ea"/>
              </a:rPr>
              <a:t>환불 신청서 제출일 다음날 기준으로 </a:t>
            </a:r>
            <a:r>
              <a:rPr lang="ko-KR" altLang="en-US" u="sng" dirty="0" smtClean="0">
                <a:latin typeface="+mn-ea"/>
              </a:rPr>
              <a:t>책정되어 계좌이체로 환불</a:t>
            </a:r>
            <a:r>
              <a:rPr lang="ko-KR" altLang="en-US" dirty="0" smtClean="0">
                <a:latin typeface="+mn-ea"/>
              </a:rPr>
              <a:t>  </a:t>
            </a:r>
            <a:endParaRPr lang="en-US" altLang="ko-KR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  </a:t>
            </a:r>
            <a:r>
              <a:rPr lang="ko-KR" altLang="en-US" dirty="0" smtClean="0">
                <a:latin typeface="+mn-ea"/>
              </a:rPr>
              <a:t>됩니다</a:t>
            </a:r>
            <a:r>
              <a:rPr lang="en-US" altLang="ko-KR" dirty="0" smtClean="0">
                <a:latin typeface="+mn-ea"/>
              </a:rPr>
              <a:t>.(1</a:t>
            </a:r>
            <a:r>
              <a:rPr lang="ko-KR" altLang="en-US" dirty="0" smtClean="0">
                <a:latin typeface="+mn-ea"/>
              </a:rPr>
              <a:t>주일 이내</a:t>
            </a:r>
            <a:r>
              <a:rPr lang="en-US" altLang="ko-KR" dirty="0" smtClean="0">
                <a:latin typeface="+mn-ea"/>
              </a:rPr>
              <a:t>)</a:t>
            </a:r>
            <a:endParaRPr lang="ko-KR" altLang="en-US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 smtClean="0">
                <a:latin typeface="+mn-ea"/>
              </a:rPr>
              <a:t>⦁ 현장방문 </a:t>
            </a:r>
            <a:r>
              <a:rPr lang="ko-KR" altLang="en-US" b="1" dirty="0">
                <a:latin typeface="+mn-ea"/>
              </a:rPr>
              <a:t>환불 구비서류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 </a:t>
            </a:r>
            <a:r>
              <a:rPr lang="ko-KR" altLang="en-US" dirty="0" smtClean="0">
                <a:latin typeface="+mn-ea"/>
              </a:rPr>
              <a:t>본인 </a:t>
            </a:r>
            <a:r>
              <a:rPr lang="ko-KR" altLang="en-US" dirty="0">
                <a:latin typeface="+mn-ea"/>
              </a:rPr>
              <a:t>접수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환불 신청서 </a:t>
            </a:r>
            <a:r>
              <a:rPr lang="ko-KR" altLang="en-US" dirty="0" smtClean="0">
                <a:latin typeface="+mn-ea"/>
              </a:rPr>
              <a:t>작성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대리인 접수</a:t>
            </a:r>
            <a:r>
              <a:rPr lang="en-US" altLang="ko-KR" dirty="0" smtClean="0">
                <a:latin typeface="+mn-ea"/>
              </a:rPr>
              <a:t>: </a:t>
            </a:r>
            <a:r>
              <a:rPr lang="ko-KR" altLang="en-US" dirty="0" smtClean="0">
                <a:latin typeface="+mn-ea"/>
              </a:rPr>
              <a:t>환불신청서 작성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회원 가족관계 확인</a:t>
            </a:r>
            <a:r>
              <a:rPr lang="en-US" altLang="ko-KR" sz="640" dirty="0" smtClean="0">
                <a:latin typeface="+mn-ea"/>
              </a:rPr>
              <a:t>[</a:t>
            </a:r>
            <a:r>
              <a:rPr lang="ko-KR" altLang="en-US" sz="640" dirty="0" smtClean="0">
                <a:latin typeface="+mn-ea"/>
              </a:rPr>
              <a:t>가족관계를 </a:t>
            </a:r>
            <a:r>
              <a:rPr lang="ko-KR" altLang="en-US" sz="640" dirty="0">
                <a:latin typeface="+mn-ea"/>
              </a:rPr>
              <a:t>증명할 수 있는 </a:t>
            </a:r>
            <a:endParaRPr lang="en-US" altLang="ko-KR" sz="64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640" dirty="0">
                <a:latin typeface="+mn-ea"/>
              </a:rPr>
              <a:t> </a:t>
            </a:r>
            <a:r>
              <a:rPr lang="en-US" altLang="ko-KR" sz="640" dirty="0" smtClean="0">
                <a:latin typeface="+mn-ea"/>
              </a:rPr>
              <a:t>  </a:t>
            </a:r>
            <a:r>
              <a:rPr lang="ko-KR" altLang="en-US" sz="640" dirty="0" smtClean="0">
                <a:latin typeface="+mn-ea"/>
              </a:rPr>
              <a:t>증빙서류 지참</a:t>
            </a:r>
            <a:r>
              <a:rPr lang="en-US" altLang="ko-KR" sz="640" dirty="0" smtClean="0">
                <a:latin typeface="+mn-ea"/>
              </a:rPr>
              <a:t> (</a:t>
            </a:r>
            <a:r>
              <a:rPr lang="ko-KR" altLang="en-US" sz="640" dirty="0">
                <a:latin typeface="+mn-ea"/>
              </a:rPr>
              <a:t>가족관계증명서 또는 주민등록등본</a:t>
            </a:r>
            <a:r>
              <a:rPr lang="en-US" altLang="ko-KR" sz="640" dirty="0">
                <a:latin typeface="+mn-ea"/>
              </a:rPr>
              <a:t>, </a:t>
            </a:r>
            <a:r>
              <a:rPr lang="ko-KR" altLang="en-US" sz="640" dirty="0" smtClean="0">
                <a:latin typeface="+mn-ea"/>
              </a:rPr>
              <a:t>오시는 </a:t>
            </a:r>
            <a:r>
              <a:rPr lang="ko-KR" altLang="en-US" sz="640" dirty="0">
                <a:latin typeface="+mn-ea"/>
              </a:rPr>
              <a:t>분 신분증 등</a:t>
            </a:r>
            <a:r>
              <a:rPr lang="en-US" altLang="ko-KR" sz="640" dirty="0" smtClean="0">
                <a:latin typeface="+mn-ea"/>
              </a:rPr>
              <a:t>)]</a:t>
            </a:r>
            <a:endParaRPr lang="ko-KR" altLang="en-US" sz="640" dirty="0">
              <a:latin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964391" y="8994770"/>
            <a:ext cx="2223686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</a:t>
            </a:r>
            <a:r>
              <a:rPr lang="ko-KR" altLang="en-US" dirty="0" smtClean="0">
                <a:latin typeface="+mn-ea"/>
              </a:rPr>
              <a:t> 매월 첫째 </a:t>
            </a:r>
            <a:r>
              <a:rPr lang="ko-KR" altLang="en-US" dirty="0">
                <a:latin typeface="+mn-ea"/>
              </a:rPr>
              <a:t>주 일요일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설날 및 추석 연휴기간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시설 </a:t>
            </a:r>
            <a:r>
              <a:rPr lang="ko-KR" altLang="en-US" dirty="0">
                <a:latin typeface="+mn-ea"/>
              </a:rPr>
              <a:t>보수 및 관리상 임시 </a:t>
            </a:r>
            <a:r>
              <a:rPr lang="ko-KR" altLang="en-US" dirty="0" err="1">
                <a:latin typeface="+mn-ea"/>
              </a:rPr>
              <a:t>휴관일을</a:t>
            </a:r>
            <a:r>
              <a:rPr lang="ko-KR" altLang="en-US" dirty="0">
                <a:latin typeface="+mn-ea"/>
              </a:rPr>
              <a:t> 지정할 수 </a:t>
            </a:r>
            <a:r>
              <a:rPr lang="ko-KR" altLang="en-US" dirty="0" smtClean="0">
                <a:latin typeface="+mn-ea"/>
              </a:rPr>
              <a:t>있음</a:t>
            </a:r>
            <a:endParaRPr lang="ko-KR" altLang="en-US" dirty="0">
              <a:latin typeface="+mn-ea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609134" y="2587184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1439405" y="1320501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3" name="_x123454088" descr="EMB00003f04b35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32" y="1739733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758592" y="1727281"/>
            <a:ext cx="2010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err="1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프</a:t>
            </a:r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</a:t>
            </a:r>
            <a:r>
              <a:rPr lang="ko-KR" altLang="en-US" sz="1400" b="1" dirty="0" err="1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로</a:t>
            </a:r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그 램 이 용 기 간</a:t>
            </a:r>
            <a:endParaRPr lang="ko-KR" altLang="en-US" sz="12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1582315" y="18103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5" name="_x123455128" descr="EMB00003f04b36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350" y="1750816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TextBox 91"/>
          <p:cNvSpPr txBox="1"/>
          <p:nvPr/>
        </p:nvSpPr>
        <p:spPr>
          <a:xfrm>
            <a:off x="4117805" y="1730601"/>
            <a:ext cx="2084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할 인 </a:t>
            </a:r>
            <a:r>
              <a:rPr lang="ko-KR" altLang="en-US" sz="1400" b="1" dirty="0" err="1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혜</a:t>
            </a:r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</a:t>
            </a:r>
            <a:r>
              <a:rPr lang="ko-KR" altLang="en-US" sz="1400" b="1" dirty="0" err="1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택</a:t>
            </a:r>
            <a:r>
              <a:rPr lang="en-US" altLang="ko-KR" sz="12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(</a:t>
            </a:r>
            <a:r>
              <a:rPr lang="ko-KR" altLang="en-US" sz="12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중복할인불가</a:t>
            </a:r>
            <a:r>
              <a:rPr lang="en-US" altLang="ko-KR" sz="12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)</a:t>
            </a:r>
            <a:endParaRPr lang="ko-KR" altLang="en-US" sz="12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7" name="_x123454568" descr="EMB00003f04b36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587" y="5307233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590004" y="5289281"/>
            <a:ext cx="1067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환 불 안 내</a:t>
            </a:r>
            <a:endParaRPr lang="ko-KR" altLang="en-US" sz="14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9" name="_x123454168" descr="EMB00003f04b36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51" y="6056670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41" name="_x123455368" descr="EMB00003f04b36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76" y="2441243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975295" y="6038478"/>
            <a:ext cx="15584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강 </a:t>
            </a:r>
            <a:r>
              <a:rPr lang="ko-KR" altLang="en-US" sz="1400" b="1" dirty="0" err="1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습</a:t>
            </a:r>
            <a:r>
              <a:rPr lang="ko-KR" altLang="en-US" sz="1400" b="1" dirty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접 수 기 간</a:t>
            </a:r>
          </a:p>
        </p:txBody>
      </p:sp>
      <p:sp>
        <p:nvSpPr>
          <p:cNvPr id="32" name="Rectangle 20"/>
          <p:cNvSpPr>
            <a:spLocks noChangeArrowheads="1"/>
          </p:cNvSpPr>
          <p:nvPr/>
        </p:nvSpPr>
        <p:spPr bwMode="auto">
          <a:xfrm>
            <a:off x="304800" y="5292694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43" name="_x123455368" descr="EMB00003f04b36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51" y="7945085"/>
            <a:ext cx="3175000" cy="3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1243730" y="7912652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연 기 안 내</a:t>
            </a:r>
            <a:endParaRPr lang="ko-KR" altLang="en-US" sz="14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3526151" y="8032486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47" name="_x123454088" descr="EMB00003f04b37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531" y="8676376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TextBox 95"/>
          <p:cNvSpPr txBox="1"/>
          <p:nvPr/>
        </p:nvSpPr>
        <p:spPr>
          <a:xfrm>
            <a:off x="4474801" y="8659557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정 기 </a:t>
            </a:r>
            <a:r>
              <a:rPr lang="ko-KR" altLang="en-US" sz="1400" b="1" dirty="0" err="1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휴</a:t>
            </a:r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관 일</a:t>
            </a:r>
            <a:endParaRPr lang="ko-KR" altLang="en-US" sz="14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222303" y="2427477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접 수 안 내</a:t>
            </a:r>
          </a:p>
        </p:txBody>
      </p:sp>
    </p:spTree>
    <p:extLst>
      <p:ext uri="{BB962C8B-B14F-4D97-AF65-F5344CB8AC3E}">
        <p14:creationId xmlns:p14="http://schemas.microsoft.com/office/powerpoint/2010/main" val="252181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_x123454168" descr="EMB00003f04b36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611" y="5976253"/>
            <a:ext cx="3302974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0069" cy="990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8528" y="9580852"/>
            <a:ext cx="1863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문의전화</a:t>
            </a:r>
            <a:r>
              <a:rPr lang="en-US" altLang="ko-KR" sz="1200" dirty="0" smtClean="0">
                <a:latin typeface="+mn-ea"/>
              </a:rPr>
              <a:t>: 031-421-3441</a:t>
            </a:r>
            <a:endParaRPr lang="ko-KR" altLang="en-US" sz="1200" dirty="0">
              <a:latin typeface="+mn-ea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241653544" descr="EMB00003274208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82" y="518321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09451" y="-1152608"/>
            <a:ext cx="1301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탁구 프로그램</a:t>
            </a:r>
            <a:endParaRPr lang="ko-KR" altLang="en-US" sz="12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801813" y="5376863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76012" y="6355324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352212" y="4862177"/>
            <a:ext cx="336278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 smtClean="0">
                <a:latin typeface="+mn-ea"/>
              </a:rPr>
              <a:t>의왕도시공사 홈페이지 회원가입 후 </a:t>
            </a:r>
            <a:r>
              <a:rPr lang="ko-KR" altLang="en-US" sz="550" dirty="0" err="1" smtClean="0">
                <a:latin typeface="+mn-ea"/>
              </a:rPr>
              <a:t>모바일</a:t>
            </a:r>
            <a:r>
              <a:rPr lang="ko-KR" altLang="en-US" sz="550" dirty="0" smtClean="0">
                <a:latin typeface="+mn-ea"/>
              </a:rPr>
              <a:t> 회원권으로 현장 </a:t>
            </a:r>
            <a:r>
              <a:rPr lang="ko-KR" altLang="en-US" sz="550" dirty="0" err="1" smtClean="0">
                <a:latin typeface="+mn-ea"/>
              </a:rPr>
              <a:t>키오스크</a:t>
            </a:r>
            <a:r>
              <a:rPr lang="ko-KR" altLang="en-US" sz="550" dirty="0" smtClean="0">
                <a:latin typeface="+mn-ea"/>
              </a:rPr>
              <a:t> 결제하시기 바랍니다</a:t>
            </a:r>
            <a:endParaRPr lang="en-US" altLang="ko-KR" sz="55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550" dirty="0">
                <a:latin typeface="+mn-ea"/>
              </a:rPr>
              <a:t> </a:t>
            </a:r>
            <a:r>
              <a:rPr lang="en-US" altLang="ko-KR" sz="550" dirty="0" smtClean="0">
                <a:latin typeface="+mn-ea"/>
              </a:rPr>
              <a:t>(</a:t>
            </a:r>
            <a:r>
              <a:rPr lang="ko-KR" altLang="en-US" sz="550" dirty="0" err="1" smtClean="0">
                <a:latin typeface="+mn-ea"/>
              </a:rPr>
              <a:t>모바일회원권</a:t>
            </a:r>
            <a:r>
              <a:rPr lang="en-US" altLang="ko-KR" sz="550" dirty="0" smtClean="0">
                <a:latin typeface="+mn-ea"/>
              </a:rPr>
              <a:t>: </a:t>
            </a:r>
            <a:r>
              <a:rPr lang="ko-KR" altLang="en-US" sz="550" dirty="0" err="1" smtClean="0">
                <a:latin typeface="+mn-ea"/>
              </a:rPr>
              <a:t>마이페이지</a:t>
            </a:r>
            <a:r>
              <a:rPr lang="ko-KR" altLang="en-US" sz="600" dirty="0" smtClean="0"/>
              <a:t>→</a:t>
            </a:r>
            <a:r>
              <a:rPr lang="ko-KR" altLang="en-US" sz="600" dirty="0" err="1" smtClean="0"/>
              <a:t>모바일</a:t>
            </a:r>
            <a:r>
              <a:rPr lang="ko-KR" altLang="en-US" sz="600" dirty="0" smtClean="0"/>
              <a:t> 회원카드</a:t>
            </a:r>
            <a:endParaRPr lang="ko-KR" altLang="en-US" sz="600" dirty="0"/>
          </a:p>
          <a:p>
            <a:pPr lvl="0" fontAlgn="base">
              <a:lnSpc>
                <a:spcPct val="150000"/>
              </a:lnSpc>
            </a:pPr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 smtClean="0">
                <a:latin typeface="+mn-ea"/>
              </a:rPr>
              <a:t>요금 </a:t>
            </a:r>
            <a:r>
              <a:rPr lang="ko-KR" altLang="en-US" sz="550" dirty="0" err="1" smtClean="0">
                <a:latin typeface="+mn-ea"/>
              </a:rPr>
              <a:t>선결제</a:t>
            </a:r>
            <a:r>
              <a:rPr lang="ko-KR" altLang="en-US" sz="550" dirty="0" smtClean="0">
                <a:latin typeface="+mn-ea"/>
              </a:rPr>
              <a:t> 후 입장이 원칙이며 선착순으로 비어있는 탁구대를 이용 후 </a:t>
            </a:r>
            <a:r>
              <a:rPr lang="ko-KR" altLang="en-US" sz="550" dirty="0" err="1" smtClean="0">
                <a:latin typeface="+mn-ea"/>
              </a:rPr>
              <a:t>자율퇴장하시면</a:t>
            </a:r>
            <a:r>
              <a:rPr lang="ko-KR" altLang="en-US" sz="550" dirty="0" smtClean="0">
                <a:latin typeface="+mn-ea"/>
              </a:rPr>
              <a:t> 됩니다</a:t>
            </a:r>
            <a:endParaRPr lang="en-US" altLang="ko-KR" sz="550" dirty="0" smtClean="0">
              <a:latin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 smtClean="0">
                <a:latin typeface="+mn-ea"/>
              </a:rPr>
              <a:t>라켓은 대여 가능하며 실내전용 운동화를 착용하셔야 됩니다</a:t>
            </a:r>
            <a:r>
              <a:rPr lang="en-US" altLang="ko-KR" sz="550" dirty="0" smtClean="0">
                <a:latin typeface="+mn-ea"/>
              </a:rPr>
              <a:t>(</a:t>
            </a:r>
            <a:r>
              <a:rPr lang="ko-KR" altLang="en-US" sz="550" dirty="0" smtClean="0">
                <a:latin typeface="+mn-ea"/>
              </a:rPr>
              <a:t>미착용 시 입장 제한</a:t>
            </a:r>
            <a:r>
              <a:rPr lang="en-US" altLang="ko-KR" sz="550" dirty="0" smtClean="0">
                <a:latin typeface="+mn-ea"/>
              </a:rPr>
              <a:t>)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 smtClean="0">
                <a:latin typeface="+mn-ea"/>
              </a:rPr>
              <a:t>일일 자유 탁구이용 시</a:t>
            </a:r>
            <a:r>
              <a:rPr lang="en-US" altLang="ko-KR" sz="550" dirty="0" smtClean="0">
                <a:latin typeface="+mn-ea"/>
              </a:rPr>
              <a:t>, 20</a:t>
            </a:r>
            <a:r>
              <a:rPr lang="ko-KR" altLang="en-US" sz="550" dirty="0" smtClean="0">
                <a:latin typeface="+mn-ea"/>
              </a:rPr>
              <a:t>분 전부터 입장권 발권 후 입장 가능합니다</a:t>
            </a:r>
            <a:r>
              <a:rPr lang="en-US" altLang="ko-KR" sz="550" dirty="0" smtClean="0">
                <a:latin typeface="+mn-ea"/>
              </a:rPr>
              <a:t>.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 smtClean="0">
                <a:latin typeface="+mn-ea"/>
              </a:rPr>
              <a:t>음주회원은 탁구장을 이용할 수 없으며 발견 시 퇴장 조치됩니다</a:t>
            </a:r>
            <a:r>
              <a:rPr lang="en-US" altLang="ko-KR" sz="550" dirty="0" smtClean="0">
                <a:latin typeface="+mn-ea"/>
              </a:rPr>
              <a:t>.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 smtClean="0">
                <a:latin typeface="+mn-ea"/>
              </a:rPr>
              <a:t>대관 및 체육관 행사 시 프로그램 및 </a:t>
            </a:r>
            <a:r>
              <a:rPr lang="ko-KR" altLang="en-US" sz="550" dirty="0" err="1" smtClean="0">
                <a:latin typeface="+mn-ea"/>
              </a:rPr>
              <a:t>일일이용이</a:t>
            </a:r>
            <a:r>
              <a:rPr lang="ko-KR" altLang="en-US" sz="550" dirty="0" smtClean="0">
                <a:latin typeface="+mn-ea"/>
              </a:rPr>
              <a:t> 제한 될 수 있습니다</a:t>
            </a:r>
            <a:r>
              <a:rPr lang="en-US" altLang="ko-KR" sz="550" dirty="0" smtClean="0">
                <a:latin typeface="+mn-ea"/>
              </a:rPr>
              <a:t>.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 smtClean="0">
                <a:latin typeface="+mn-ea"/>
              </a:rPr>
              <a:t>부정이용 적발 시</a:t>
            </a:r>
            <a:r>
              <a:rPr lang="en-US" altLang="ko-KR" sz="550" dirty="0" smtClean="0">
                <a:latin typeface="+mn-ea"/>
              </a:rPr>
              <a:t>(</a:t>
            </a:r>
            <a:r>
              <a:rPr lang="ko-KR" altLang="en-US" sz="550" dirty="0" smtClean="0">
                <a:latin typeface="+mn-ea"/>
              </a:rPr>
              <a:t>요금 미결제</a:t>
            </a:r>
            <a:r>
              <a:rPr lang="en-US" altLang="ko-KR" sz="550" dirty="0" smtClean="0">
                <a:latin typeface="+mn-ea"/>
              </a:rPr>
              <a:t>, </a:t>
            </a:r>
            <a:r>
              <a:rPr lang="ko-KR" altLang="en-US" sz="550" dirty="0" smtClean="0">
                <a:latin typeface="+mn-ea"/>
              </a:rPr>
              <a:t>이용시간 초과</a:t>
            </a:r>
            <a:r>
              <a:rPr lang="en-US" altLang="ko-KR" sz="550" dirty="0" smtClean="0">
                <a:latin typeface="+mn-ea"/>
              </a:rPr>
              <a:t>) </a:t>
            </a:r>
            <a:r>
              <a:rPr lang="ko-KR" altLang="en-US" sz="550" dirty="0" smtClean="0">
                <a:latin typeface="+mn-ea"/>
              </a:rPr>
              <a:t>무단 이용자로 간주되며</a:t>
            </a:r>
            <a:r>
              <a:rPr lang="en-US" altLang="ko-KR" sz="550" dirty="0" smtClean="0">
                <a:latin typeface="+mn-ea"/>
              </a:rPr>
              <a:t>, </a:t>
            </a:r>
            <a:r>
              <a:rPr lang="ko-KR" altLang="en-US" sz="550" dirty="0" smtClean="0">
                <a:latin typeface="+mn-ea"/>
              </a:rPr>
              <a:t>근무자가 퇴장명령 및 </a:t>
            </a:r>
            <a:endParaRPr lang="en-US" altLang="ko-KR" sz="550" dirty="0" smtClean="0">
              <a:latin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550" dirty="0">
                <a:latin typeface="+mn-ea"/>
              </a:rPr>
              <a:t> </a:t>
            </a:r>
            <a:r>
              <a:rPr lang="ko-KR" altLang="en-US" sz="550" dirty="0" smtClean="0">
                <a:latin typeface="+mn-ea"/>
              </a:rPr>
              <a:t>시설 이용제한을 할 수 있습니다</a:t>
            </a:r>
            <a:r>
              <a:rPr lang="en-US" altLang="ko-KR" sz="550" dirty="0" smtClean="0">
                <a:latin typeface="+mn-ea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84670" y="357917"/>
            <a:ext cx="1122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헬스장</a:t>
            </a:r>
            <a:r>
              <a:rPr lang="en-US" altLang="ko-KR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(1</a:t>
            </a:r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층</a:t>
            </a:r>
            <a:r>
              <a:rPr lang="en-US" altLang="ko-KR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)</a:t>
            </a:r>
            <a:endParaRPr lang="ko-KR" altLang="en-US" sz="12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35877" y="5817822"/>
            <a:ext cx="23525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err="1" smtClean="0">
                <a:solidFill>
                  <a:schemeClr val="bg1"/>
                </a:solidFill>
              </a:rPr>
              <a:t>다목적체육관</a:t>
            </a:r>
            <a:r>
              <a:rPr lang="ko-KR" altLang="en-US" sz="1400" dirty="0" smtClean="0">
                <a:solidFill>
                  <a:schemeClr val="bg1"/>
                </a:solidFill>
              </a:rPr>
              <a:t> 프로그램</a:t>
            </a:r>
            <a:r>
              <a:rPr lang="en-US" altLang="ko-KR" sz="1400" dirty="0" smtClean="0">
                <a:solidFill>
                  <a:schemeClr val="bg1"/>
                </a:solidFill>
              </a:rPr>
              <a:t>(4</a:t>
            </a:r>
            <a:r>
              <a:rPr lang="ko-KR" altLang="en-US" sz="1400" dirty="0" smtClean="0">
                <a:solidFill>
                  <a:schemeClr val="bg1"/>
                </a:solidFill>
              </a:rPr>
              <a:t>층</a:t>
            </a:r>
            <a:r>
              <a:rPr lang="en-US" altLang="ko-KR" sz="1400" dirty="0" smtClean="0">
                <a:solidFill>
                  <a:schemeClr val="bg1"/>
                </a:solidFill>
              </a:rPr>
              <a:t>)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1425575" y="4208463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078703"/>
              </p:ext>
            </p:extLst>
          </p:nvPr>
        </p:nvGraphicFramePr>
        <p:xfrm>
          <a:off x="75012" y="1079362"/>
          <a:ext cx="3275640" cy="731754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62639"/>
                <a:gridCol w="473213"/>
                <a:gridCol w="609600"/>
                <a:gridCol w="342127"/>
                <a:gridCol w="708660"/>
                <a:gridCol w="779401"/>
              </a:tblGrid>
              <a:tr h="4175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kern="0" spc="-100" dirty="0">
                          <a:effectLst/>
                          <a:latin typeface="+mn-ea"/>
                          <a:ea typeface="+mn-ea"/>
                        </a:rPr>
                        <a:t>프로그램</a:t>
                      </a:r>
                      <a:endParaRPr lang="ko-KR" altLang="en-US" sz="6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kern="0" spc="-100" dirty="0">
                          <a:effectLst/>
                          <a:latin typeface="+mn-ea"/>
                          <a:ea typeface="+mn-ea"/>
                        </a:rPr>
                        <a:t>강습요일</a:t>
                      </a:r>
                      <a:endParaRPr lang="ko-KR" altLang="en-US" sz="6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kern="0" spc="-100" dirty="0" smtClean="0">
                          <a:effectLst/>
                          <a:latin typeface="+mn-ea"/>
                          <a:ea typeface="+mn-ea"/>
                        </a:rPr>
                        <a:t>강습시간</a:t>
                      </a:r>
                      <a:endParaRPr lang="ko-KR" altLang="en-US" sz="6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kern="0" spc="-10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정원</a:t>
                      </a:r>
                      <a:endParaRPr lang="ko-KR" altLang="en-US" sz="6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50" kern="0" spc="-100" dirty="0" smtClean="0">
                          <a:effectLst/>
                          <a:latin typeface="+mn-ea"/>
                          <a:ea typeface="+mn-ea"/>
                        </a:rPr>
                        <a:t>대 상</a:t>
                      </a:r>
                      <a:endParaRPr lang="ko-KR" altLang="en-US" sz="650" kern="0" spc="-10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kern="0" spc="-100" dirty="0" smtClean="0">
                          <a:effectLst/>
                          <a:latin typeface="+mn-ea"/>
                          <a:ea typeface="+mn-ea"/>
                        </a:rPr>
                        <a:t>요 금</a:t>
                      </a:r>
                      <a:endParaRPr lang="ko-KR" altLang="en-US" sz="6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7500">
                <a:tc rowSpan="2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탁구 강습</a:t>
                      </a:r>
                      <a:endParaRPr lang="ko-KR" altLang="en-US" sz="6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1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kern="0" spc="100" baseline="0" dirty="0" smtClean="0">
                          <a:effectLst/>
                          <a:latin typeface="+mn-ea"/>
                          <a:ea typeface="+mn-ea"/>
                        </a:rPr>
                        <a:t>월수금</a:t>
                      </a:r>
                      <a:endParaRPr lang="ko-KR" altLang="en-US" sz="650" kern="0" spc="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10:00~10:50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2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650" b="0" kern="0" spc="0" dirty="0" smtClean="0"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650" b="0" kern="0" spc="0" dirty="0" smtClean="0">
                          <a:effectLst/>
                          <a:latin typeface="+mn-ea"/>
                          <a:ea typeface="+mn-ea"/>
                        </a:rPr>
                        <a:t>명</a:t>
                      </a:r>
                      <a:endParaRPr lang="ko-KR" altLang="en-US" sz="65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1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dirty="0" smtClean="0">
                          <a:effectLst/>
                          <a:latin typeface="+mn-ea"/>
                          <a:ea typeface="+mn-ea"/>
                        </a:rPr>
                        <a:t>성 인</a:t>
                      </a: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dirty="0" smtClean="0">
                          <a:effectLst/>
                          <a:latin typeface="+mn-ea"/>
                          <a:ea typeface="+mn-ea"/>
                        </a:rPr>
                        <a:t>청소년</a:t>
                      </a: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어린이</a:t>
                      </a: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24"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&lt; </a:t>
                      </a:r>
                      <a:r>
                        <a:rPr lang="ko-KR" altLang="en-US" sz="70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월 수 금 </a:t>
                      </a:r>
                      <a:r>
                        <a:rPr lang="en-US" altLang="ko-KR" sz="7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  <a:endParaRPr lang="ko-KR" altLang="en-US" sz="700" b="0" kern="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66,,000</a:t>
                      </a:r>
                      <a:r>
                        <a:rPr lang="ko-KR" altLang="en-US" sz="700" b="0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700" b="0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700" b="0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월</a:t>
                      </a:r>
                      <a:endParaRPr lang="ko-KR" altLang="en-US" sz="70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&lt; </a:t>
                      </a:r>
                      <a:r>
                        <a:rPr lang="en-US" altLang="ko-KR" sz="700" b="0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700" b="0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화  목  </a:t>
                      </a:r>
                      <a:r>
                        <a:rPr lang="en-US" altLang="ko-KR" sz="700" b="0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  <a:endParaRPr lang="ko-KR" altLang="en-US" sz="70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44,000</a:t>
                      </a:r>
                      <a:r>
                        <a:rPr lang="ko-KR" altLang="en-US" sz="700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700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700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월</a:t>
                      </a:r>
                      <a:endParaRPr lang="en-US" altLang="ko-KR" sz="700" kern="0" spc="-5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-5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관외거주자</a:t>
                      </a:r>
                      <a:endParaRPr lang="en-US" altLang="ko-KR" sz="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30% </a:t>
                      </a:r>
                      <a:r>
                        <a:rPr lang="ko-KR" altLang="en-US" sz="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할증</a:t>
                      </a: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50" kern="0" spc="-5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11:00~11:50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12:00~12:50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13:00~13:50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kern="0" spc="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14:00~14:50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15:00~15:50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16:00~16:50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17:00~17:50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18:00~18:50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19:00~19:50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kern="0" spc="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20:00~20:50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</a:rPr>
                        <a:t>21:00~21:50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-100" dirty="0" smtClean="0">
                          <a:effectLst/>
                          <a:latin typeface="+mn-ea"/>
                          <a:ea typeface="+mn-ea"/>
                        </a:rPr>
                        <a:t>화</a:t>
                      </a:r>
                      <a:r>
                        <a:rPr lang="ko-KR" altLang="en-US" sz="650" b="0" kern="0" spc="-100" baseline="0" dirty="0" smtClean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650" b="0" kern="0" spc="-100" dirty="0" smtClean="0">
                          <a:effectLst/>
                          <a:latin typeface="+mn-ea"/>
                          <a:ea typeface="+mn-ea"/>
                        </a:rPr>
                        <a:t> 목 </a:t>
                      </a:r>
                      <a:endParaRPr lang="ko-KR" alt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10:00~10:50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smtClean="0">
                          <a:effectLst/>
                          <a:latin typeface="+mn-ea"/>
                          <a:ea typeface="+mn-ea"/>
                        </a:rPr>
                        <a:t>성 인</a:t>
                      </a:r>
                      <a:endParaRPr lang="en-US" altLang="ko-KR" sz="650" b="0" kern="0" spc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smtClean="0">
                          <a:effectLst/>
                          <a:latin typeface="+mn-ea"/>
                          <a:ea typeface="+mn-ea"/>
                        </a:rPr>
                        <a:t>청소년</a:t>
                      </a:r>
                      <a:endParaRPr lang="en-US" altLang="ko-KR" sz="650" b="0" kern="0" spc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어린이</a:t>
                      </a: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11:00~11:50</a:t>
                      </a:r>
                      <a:endParaRPr lang="en-US" sz="65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kern="0" spc="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12:00~12:50</a:t>
                      </a:r>
                      <a:endParaRPr lang="en-US" sz="65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13:00~13:50</a:t>
                      </a:r>
                      <a:endParaRPr lang="en-US" sz="65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14:00~14:50</a:t>
                      </a:r>
                      <a:endParaRPr lang="en-US" sz="65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15:00~15:50</a:t>
                      </a:r>
                      <a:endParaRPr lang="en-US" sz="65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kern="0" spc="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16:00~16:50</a:t>
                      </a:r>
                      <a:endParaRPr lang="en-US" sz="65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50" b="0" kern="0" spc="0" smtClean="0">
                          <a:effectLst/>
                          <a:latin typeface="+mn-ea"/>
                          <a:ea typeface="+mn-ea"/>
                        </a:rPr>
                        <a:t>청소년</a:t>
                      </a:r>
                      <a:r>
                        <a:rPr lang="en-US" altLang="ko-KR" sz="650" b="0" kern="0" spc="0" smtClean="0"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650" b="0" kern="0" spc="0" smtClean="0">
                          <a:effectLst/>
                          <a:latin typeface="+mn-ea"/>
                          <a:ea typeface="+mn-ea"/>
                        </a:rPr>
                        <a:t>어린이</a:t>
                      </a:r>
                      <a:endParaRPr lang="en-US" altLang="ko-KR" sz="650" b="0" kern="0" spc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50" kern="0" spc="-5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17:00~17:50</a:t>
                      </a:r>
                      <a:endParaRPr lang="en-US" sz="65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dirty="0" smtClean="0">
                          <a:effectLst/>
                          <a:latin typeface="+mn-ea"/>
                          <a:ea typeface="+mn-ea"/>
                        </a:rPr>
                        <a:t>성인</a:t>
                      </a: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dirty="0" smtClean="0">
                          <a:effectLst/>
                          <a:latin typeface="+mn-ea"/>
                          <a:ea typeface="+mn-ea"/>
                        </a:rPr>
                        <a:t>청소년</a:t>
                      </a: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dirty="0" smtClean="0">
                          <a:effectLst/>
                          <a:latin typeface="+mn-ea"/>
                          <a:ea typeface="+mn-ea"/>
                        </a:rPr>
                        <a:t>어린이</a:t>
                      </a: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18:00~18:50</a:t>
                      </a:r>
                      <a:endParaRPr lang="en-US" sz="65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19:00~19:50</a:t>
                      </a:r>
                      <a:endParaRPr lang="en-US" sz="65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20:00~20:50</a:t>
                      </a:r>
                      <a:endParaRPr lang="en-US" sz="650" b="0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50" b="0" kern="0" spc="-100" dirty="0" smtClean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21:00~21:50</a:t>
                      </a:r>
                      <a:endParaRPr lang="en-US" sz="65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직사각형 13"/>
          <p:cNvSpPr/>
          <p:nvPr/>
        </p:nvSpPr>
        <p:spPr>
          <a:xfrm>
            <a:off x="108890" y="8416926"/>
            <a:ext cx="33030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60000"/>
              </a:lnSpc>
            </a:pPr>
            <a:r>
              <a:rPr lang="en-US" altLang="ko-KR" sz="550" kern="0" dirty="0" smtClean="0">
                <a:solidFill>
                  <a:srgbClr val="000000"/>
                </a:solidFill>
                <a:latin typeface="+mn-ea"/>
              </a:rPr>
              <a:t>-</a:t>
            </a:r>
            <a:r>
              <a:rPr lang="ko-KR" altLang="en-US" sz="550" kern="0" dirty="0" smtClean="0">
                <a:solidFill>
                  <a:srgbClr val="000000"/>
                </a:solidFill>
                <a:latin typeface="+mn-ea"/>
              </a:rPr>
              <a:t>강습시간 </a:t>
            </a:r>
            <a:r>
              <a:rPr lang="en-US" altLang="ko-KR" sz="550" kern="0" dirty="0" smtClean="0">
                <a:solidFill>
                  <a:srgbClr val="000000"/>
                </a:solidFill>
                <a:latin typeface="+mn-ea"/>
              </a:rPr>
              <a:t>20</a:t>
            </a:r>
            <a:r>
              <a:rPr lang="ko-KR" altLang="en-US" sz="550" kern="0" dirty="0" smtClean="0">
                <a:solidFill>
                  <a:srgbClr val="000000"/>
                </a:solidFill>
                <a:latin typeface="+mn-ea"/>
              </a:rPr>
              <a:t>분전부터 입장이 가능하며 </a:t>
            </a:r>
            <a:r>
              <a:rPr lang="en-US" altLang="ko-KR" sz="550" kern="0" dirty="0" smtClean="0">
                <a:solidFill>
                  <a:srgbClr val="000000"/>
                </a:solidFill>
                <a:latin typeface="+mn-ea"/>
              </a:rPr>
              <a:t>1</a:t>
            </a:r>
            <a:r>
              <a:rPr lang="ko-KR" altLang="en-US" sz="550" kern="0" dirty="0" smtClean="0">
                <a:solidFill>
                  <a:srgbClr val="000000"/>
                </a:solidFill>
                <a:latin typeface="+mn-ea"/>
              </a:rPr>
              <a:t>대</a:t>
            </a:r>
            <a:r>
              <a:rPr lang="en-US" altLang="ko-KR" sz="550" kern="0" dirty="0" smtClean="0">
                <a:solidFill>
                  <a:srgbClr val="000000"/>
                </a:solidFill>
                <a:latin typeface="+mn-ea"/>
              </a:rPr>
              <a:t>1 </a:t>
            </a:r>
            <a:r>
              <a:rPr lang="ko-KR" altLang="en-US" sz="550" kern="0" dirty="0" smtClean="0">
                <a:solidFill>
                  <a:srgbClr val="000000"/>
                </a:solidFill>
                <a:latin typeface="+mn-ea"/>
              </a:rPr>
              <a:t>강습시간은 </a:t>
            </a:r>
            <a:r>
              <a:rPr lang="en-US" altLang="ko-KR" sz="550" kern="0" dirty="0" smtClean="0">
                <a:solidFill>
                  <a:srgbClr val="000000"/>
                </a:solidFill>
                <a:latin typeface="+mn-ea"/>
              </a:rPr>
              <a:t>5</a:t>
            </a:r>
            <a:r>
              <a:rPr lang="ko-KR" altLang="en-US" sz="550" kern="0" dirty="0" smtClean="0">
                <a:solidFill>
                  <a:srgbClr val="000000"/>
                </a:solidFill>
                <a:latin typeface="+mn-ea"/>
              </a:rPr>
              <a:t>분입니다</a:t>
            </a:r>
            <a:endParaRPr lang="en-US" altLang="ko-KR" sz="550" kern="0" dirty="0" smtClean="0">
              <a:solidFill>
                <a:srgbClr val="000000"/>
              </a:solidFill>
              <a:latin typeface="+mn-ea"/>
            </a:endParaRPr>
          </a:p>
          <a:p>
            <a:pPr lvl="0" algn="just" fontAlgn="base">
              <a:lnSpc>
                <a:spcPct val="160000"/>
              </a:lnSpc>
            </a:pPr>
            <a:r>
              <a:rPr lang="en-US" altLang="ko-KR" sz="550" kern="0" dirty="0" smtClean="0">
                <a:solidFill>
                  <a:srgbClr val="000000"/>
                </a:solidFill>
                <a:latin typeface="+mn-ea"/>
              </a:rPr>
              <a:t>-</a:t>
            </a:r>
            <a:r>
              <a:rPr lang="ko-KR" altLang="en-US" sz="550" kern="0" dirty="0" smtClean="0">
                <a:solidFill>
                  <a:srgbClr val="000000"/>
                </a:solidFill>
                <a:latin typeface="+mn-ea"/>
              </a:rPr>
              <a:t>수강인원이 정원의 </a:t>
            </a:r>
            <a:r>
              <a:rPr lang="en-US" altLang="ko-KR" sz="550" kern="0" dirty="0" smtClean="0">
                <a:solidFill>
                  <a:srgbClr val="000000"/>
                </a:solidFill>
                <a:latin typeface="+mn-ea"/>
              </a:rPr>
              <a:t>50%</a:t>
            </a:r>
            <a:r>
              <a:rPr lang="ko-KR" altLang="en-US" sz="550" kern="0" dirty="0" smtClean="0">
                <a:solidFill>
                  <a:srgbClr val="000000"/>
                </a:solidFill>
                <a:latin typeface="+mn-ea"/>
              </a:rPr>
              <a:t>미만인 경우 폐강 또는 합반 될 수 있습니다</a:t>
            </a:r>
            <a:r>
              <a:rPr lang="en-US" altLang="ko-KR" sz="550" kern="0" dirty="0" smtClean="0">
                <a:solidFill>
                  <a:srgbClr val="000000"/>
                </a:solidFill>
                <a:latin typeface="+mn-ea"/>
              </a:rPr>
              <a:t>.</a:t>
            </a:r>
          </a:p>
          <a:p>
            <a:pPr lvl="0" algn="just" fontAlgn="base">
              <a:lnSpc>
                <a:spcPct val="160000"/>
              </a:lnSpc>
            </a:pPr>
            <a:r>
              <a:rPr lang="en-US" altLang="ko-KR" sz="550" kern="0" dirty="0" smtClean="0">
                <a:solidFill>
                  <a:srgbClr val="000000"/>
                </a:solidFill>
                <a:latin typeface="+mn-ea"/>
              </a:rPr>
              <a:t>- </a:t>
            </a:r>
            <a:r>
              <a:rPr lang="ko-KR" altLang="en-US" sz="550" kern="0" dirty="0" smtClean="0">
                <a:solidFill>
                  <a:srgbClr val="000000"/>
                </a:solidFill>
                <a:latin typeface="+mn-ea"/>
              </a:rPr>
              <a:t>강습회원은 지정된 탁에서 강습 가능하며</a:t>
            </a:r>
            <a:r>
              <a:rPr lang="en-US" altLang="ko-KR" sz="550" kern="0" dirty="0" smtClean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550" kern="0" dirty="0" smtClean="0">
                <a:solidFill>
                  <a:srgbClr val="000000"/>
                </a:solidFill>
                <a:latin typeface="+mn-ea"/>
              </a:rPr>
              <a:t>자유 탁 이용 불가 입니다</a:t>
            </a:r>
            <a:r>
              <a:rPr lang="en-US" altLang="ko-KR" sz="550" kern="0" dirty="0" smtClean="0">
                <a:solidFill>
                  <a:srgbClr val="000000"/>
                </a:solidFill>
                <a:latin typeface="+mn-ea"/>
              </a:rPr>
              <a:t>.</a:t>
            </a:r>
            <a:endParaRPr lang="en-US" altLang="ko-KR" sz="550" kern="0" dirty="0">
              <a:solidFill>
                <a:srgbClr val="000000"/>
              </a:solidFill>
              <a:latin typeface="+mn-ea"/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041410"/>
              </p:ext>
            </p:extLst>
          </p:nvPr>
        </p:nvGraphicFramePr>
        <p:xfrm>
          <a:off x="3429000" y="1106654"/>
          <a:ext cx="3298711" cy="3669336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627337"/>
                <a:gridCol w="401171"/>
                <a:gridCol w="477813"/>
                <a:gridCol w="496460"/>
                <a:gridCol w="514518"/>
                <a:gridCol w="781412"/>
              </a:tblGrid>
              <a:tr h="339059">
                <a:tc grid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u="sng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일일 자유 이용  안내</a:t>
                      </a:r>
                      <a:endParaRPr lang="en-US" altLang="ko-KR" sz="800" b="1" u="sng" kern="0" spc="0" dirty="0" smtClean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T="17907" marB="17907" anchor="ctr"/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305064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baseline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탁구장 운영시간</a:t>
                      </a:r>
                      <a:endParaRPr lang="ko-KR" altLang="en-US" sz="650" b="0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650" b="0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baseline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요금</a:t>
                      </a:r>
                      <a:endParaRPr lang="ko-KR" altLang="en-US" sz="650" b="0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650" b="0" kern="0" spc="0" baseline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50% </a:t>
                      </a:r>
                      <a:r>
                        <a:rPr lang="ko-KR" altLang="en-US" sz="650" b="0" kern="0" spc="0" baseline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할인</a:t>
                      </a:r>
                      <a:endParaRPr lang="ko-KR" altLang="en-US" sz="650" b="0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437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baseline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평일</a:t>
                      </a:r>
                      <a:endParaRPr lang="ko-KR" altLang="en-US" sz="650" b="0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baseline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주말</a:t>
                      </a:r>
                      <a:r>
                        <a:rPr lang="en-US" altLang="ko-KR" sz="650" b="0" kern="0" spc="0" baseline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baseline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공휴일</a:t>
                      </a:r>
                      <a:endParaRPr lang="ko-KR" altLang="en-US" sz="650" b="0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87806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50" b="0" kern="0" spc="0" baseline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평일</a:t>
                      </a:r>
                      <a:r>
                        <a:rPr lang="en-US" altLang="ko-KR" sz="650" b="0" kern="0" spc="0" baseline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650" b="0" kern="0" spc="0" baseline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토요일</a:t>
                      </a:r>
                    </a:p>
                  </a:txBody>
                  <a:tcPr marT="17907" marB="17907" anchor="ctr"/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650" b="0" kern="0" spc="0" baseline="0" dirty="0" smtClean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ko-KR" altLang="en-US" sz="650" b="0" kern="0" spc="0" baseline="0" dirty="0" smtClean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인</a:t>
                      </a:r>
                      <a:r>
                        <a:rPr lang="en-US" altLang="ko-KR" sz="650" b="0" kern="0" spc="0" baseline="0" dirty="0" smtClean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/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650" b="0" kern="0" spc="0" baseline="0" dirty="0" smtClean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ko-KR" altLang="en-US" sz="650" b="0" kern="0" spc="0" baseline="0" dirty="0" smtClean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시간</a:t>
                      </a:r>
                      <a:endParaRPr lang="ko-KR" altLang="en-US" sz="650" b="0" kern="0" spc="0" baseline="0" dirty="0"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baseline="0" smtClean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일반</a:t>
                      </a:r>
                      <a:endParaRPr lang="ko-KR" altLang="en-US" sz="650" b="0" kern="0" spc="0" baseline="0" dirty="0"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650" b="0" kern="0" spc="0" baseline="0" dirty="0" smtClean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1,100</a:t>
                      </a:r>
                      <a:endParaRPr lang="ko-KR" altLang="en-US" sz="650" b="0" kern="0" spc="0" baseline="0" dirty="0" smtClean="0"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650" b="0" kern="0" spc="0" baseline="0" dirty="0" smtClean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1,650</a:t>
                      </a:r>
                      <a:endParaRPr lang="ko-KR" altLang="en-US" sz="650" b="0" kern="0" spc="0" baseline="0" dirty="0" smtClean="0"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rowSpan="4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장애인복지카드</a:t>
                      </a:r>
                      <a:endParaRPr lang="en-US" altLang="ko-KR" sz="6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국가유공자 등</a:t>
                      </a:r>
                      <a:endParaRPr lang="en-US" altLang="ko-KR" sz="6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5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기초생활수급자</a:t>
                      </a:r>
                      <a:endParaRPr lang="en-US" altLang="ko-KR" sz="6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만 </a:t>
                      </a:r>
                      <a:r>
                        <a:rPr lang="en-US" altLang="ko-KR" sz="6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r>
                        <a:rPr lang="ko-KR" altLang="en-US" sz="6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세 이상</a:t>
                      </a:r>
                      <a:endParaRPr lang="en-US" altLang="ko-KR" sz="6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다자녀</a:t>
                      </a:r>
                      <a:r>
                        <a:rPr lang="en-US" altLang="ko-KR" sz="6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</a:t>
                      </a:r>
                      <a:r>
                        <a:rPr lang="ko-KR" altLang="en-US" sz="65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인이상</a:t>
                      </a:r>
                      <a:r>
                        <a:rPr lang="en-US" altLang="ko-KR" sz="6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</a:t>
                      </a:r>
                      <a:r>
                        <a:rPr lang="ko-KR" altLang="en-US" sz="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증빙서류 지참 </a:t>
                      </a:r>
                      <a:endParaRPr lang="en-US" altLang="ko-KR" sz="6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5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7907" marB="17907" anchor="ctr"/>
                </a:tc>
              </a:tr>
              <a:tr h="5253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650" b="0" kern="0" spc="0" baseline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650" b="0" kern="0" spc="0" baseline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</a:t>
                      </a:r>
                      <a:r>
                        <a:rPr lang="en-US" altLang="ko-KR" sz="650" b="0" kern="0" spc="0" baseline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~22</a:t>
                      </a:r>
                      <a:r>
                        <a:rPr lang="ko-KR" altLang="en-US" sz="650" b="0" kern="0" spc="0" baseline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</a:t>
                      </a:r>
                      <a:endParaRPr lang="ko-KR" altLang="en-US" sz="650" b="0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496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50" b="0" kern="0" spc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일요일</a:t>
                      </a:r>
                      <a:r>
                        <a:rPr lang="en-US" altLang="ko-KR" sz="650" b="0" kern="0" spc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650" b="0" kern="0" spc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공휴일</a:t>
                      </a:r>
                      <a:endParaRPr lang="ko-KR" altLang="en-US" sz="650" b="0" kern="0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650" dirty="0" smtClean="0"/>
                        <a:t>청소년</a:t>
                      </a:r>
                      <a:endParaRPr lang="en-US" altLang="ko-KR" sz="650" dirty="0" smtClean="0"/>
                    </a:p>
                    <a:p>
                      <a:pPr algn="ctr" latinLnBrk="1"/>
                      <a:r>
                        <a:rPr lang="ko-KR" altLang="en-US" sz="650" dirty="0" smtClean="0"/>
                        <a:t>어린이</a:t>
                      </a:r>
                      <a:endParaRPr lang="ko-KR" altLang="en-US" sz="650" dirty="0"/>
                    </a:p>
                  </a:txBody>
                  <a:tcPr marT="17907" marB="17907"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650" dirty="0" smtClean="0"/>
                        <a:t>550</a:t>
                      </a:r>
                      <a:endParaRPr lang="ko-KR" altLang="en-US" sz="650" dirty="0"/>
                    </a:p>
                  </a:txBody>
                  <a:tcPr marT="17907" marB="17907"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650" dirty="0" smtClean="0"/>
                        <a:t>1,100</a:t>
                      </a:r>
                      <a:endParaRPr lang="ko-KR" altLang="en-US" sz="650" dirty="0"/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186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650" b="0" kern="0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09</a:t>
                      </a:r>
                      <a:r>
                        <a:rPr lang="ko-KR" altLang="en-US" sz="650" b="0" kern="0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</a:t>
                      </a:r>
                      <a:r>
                        <a:rPr lang="en-US" altLang="ko-KR" sz="650" b="0" kern="0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~18</a:t>
                      </a:r>
                      <a:r>
                        <a:rPr lang="ko-KR" altLang="en-US" sz="650" b="0" kern="0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</a:t>
                      </a:r>
                      <a:endParaRPr lang="ko-KR" altLang="en-US" sz="650" b="0" kern="0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4" name="_x241653544" descr="EMB00003274208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890" y="6331202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634926" y="6322113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이용안내</a:t>
            </a:r>
            <a:endParaRPr lang="ko-KR" altLang="en-US" sz="12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45410" y="-637922"/>
            <a:ext cx="1301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탁구 프로그램</a:t>
            </a:r>
            <a:endParaRPr lang="ko-KR" altLang="en-US" sz="12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28999" y="6773759"/>
            <a:ext cx="336278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>
                <a:latin typeface="+mn-ea"/>
              </a:rPr>
              <a:t>「의왕시 공공체육시설 관리운영 조례」에 따라 </a:t>
            </a:r>
            <a:r>
              <a:rPr lang="ko-KR" altLang="en-US" sz="550" dirty="0" err="1">
                <a:latin typeface="+mn-ea"/>
              </a:rPr>
              <a:t>월정액</a:t>
            </a:r>
            <a:r>
              <a:rPr lang="ko-KR" altLang="en-US" sz="550" dirty="0">
                <a:latin typeface="+mn-ea"/>
              </a:rPr>
              <a:t> 사용은 </a:t>
            </a:r>
            <a:r>
              <a:rPr lang="ko-KR" altLang="en-US" sz="550" dirty="0" smtClean="0">
                <a:latin typeface="+mn-ea"/>
              </a:rPr>
              <a:t>의왕시민에 </a:t>
            </a:r>
            <a:r>
              <a:rPr lang="ko-KR" altLang="en-US" sz="550" dirty="0">
                <a:latin typeface="+mn-ea"/>
              </a:rPr>
              <a:t>한에서 접수 및 </a:t>
            </a:r>
            <a:r>
              <a:rPr lang="en-US" altLang="ko-KR" sz="550" dirty="0">
                <a:latin typeface="+mn-ea"/>
              </a:rPr>
              <a:t>2</a:t>
            </a:r>
            <a:r>
              <a:rPr lang="ko-KR" altLang="en-US" sz="550" dirty="0">
                <a:latin typeface="+mn-ea"/>
              </a:rPr>
              <a:t>시간 사용 </a:t>
            </a:r>
            <a:r>
              <a:rPr lang="ko-KR" altLang="en-US" sz="550" dirty="0" smtClean="0">
                <a:latin typeface="+mn-ea"/>
              </a:rPr>
              <a:t>            가능합니다</a:t>
            </a:r>
            <a:r>
              <a:rPr lang="en-US" altLang="ko-KR" sz="550" dirty="0" smtClean="0">
                <a:latin typeface="+mn-ea"/>
              </a:rPr>
              <a:t>.</a:t>
            </a:r>
          </a:p>
          <a:p>
            <a:pPr fontAlgn="base"/>
            <a:r>
              <a:rPr lang="en-US" altLang="ko-KR" sz="550" dirty="0" smtClean="0">
                <a:latin typeface="+mn-ea"/>
              </a:rPr>
              <a:t>- </a:t>
            </a:r>
            <a:r>
              <a:rPr lang="ko-KR" altLang="en-US" sz="550" dirty="0" smtClean="0">
                <a:latin typeface="+mn-ea"/>
              </a:rPr>
              <a:t>단체 </a:t>
            </a:r>
            <a:r>
              <a:rPr lang="ko-KR" altLang="en-US" sz="550" dirty="0" err="1" smtClean="0">
                <a:latin typeface="+mn-ea"/>
              </a:rPr>
              <a:t>월정액권은</a:t>
            </a:r>
            <a:r>
              <a:rPr lang="ko-KR" altLang="en-US" sz="550" dirty="0" smtClean="0">
                <a:latin typeface="+mn-ea"/>
              </a:rPr>
              <a:t> </a:t>
            </a:r>
            <a:r>
              <a:rPr lang="en-US" altLang="ko-KR" sz="550" dirty="0">
                <a:latin typeface="+mn-ea"/>
              </a:rPr>
              <a:t>4</a:t>
            </a:r>
            <a:r>
              <a:rPr lang="ko-KR" altLang="en-US" sz="550" dirty="0">
                <a:latin typeface="+mn-ea"/>
              </a:rPr>
              <a:t>인이 </a:t>
            </a:r>
            <a:r>
              <a:rPr lang="en-US" altLang="ko-KR" sz="550" dirty="0">
                <a:latin typeface="+mn-ea"/>
              </a:rPr>
              <a:t>1</a:t>
            </a:r>
            <a:r>
              <a:rPr lang="ko-KR" altLang="en-US" sz="550" dirty="0">
                <a:latin typeface="+mn-ea"/>
              </a:rPr>
              <a:t>탁 </a:t>
            </a:r>
            <a:r>
              <a:rPr lang="ko-KR" altLang="en-US" sz="550" dirty="0" smtClean="0">
                <a:latin typeface="+mn-ea"/>
              </a:rPr>
              <a:t>입니다</a:t>
            </a:r>
            <a:r>
              <a:rPr lang="en-US" altLang="ko-KR" sz="550" dirty="0" smtClean="0">
                <a:latin typeface="+mn-ea"/>
              </a:rPr>
              <a:t>.</a:t>
            </a:r>
          </a:p>
          <a:p>
            <a:pPr fontAlgn="base"/>
            <a:r>
              <a:rPr lang="en-US" altLang="ko-KR" sz="550" dirty="0" smtClean="0">
                <a:latin typeface="+mn-ea"/>
              </a:rPr>
              <a:t>- </a:t>
            </a:r>
            <a:r>
              <a:rPr lang="ko-KR" altLang="en-US" sz="550" dirty="0" err="1">
                <a:latin typeface="+mn-ea"/>
              </a:rPr>
              <a:t>월정액권</a:t>
            </a:r>
            <a:r>
              <a:rPr lang="ko-KR" altLang="en-US" sz="550" dirty="0">
                <a:latin typeface="+mn-ea"/>
              </a:rPr>
              <a:t> 사용은 지정시간 </a:t>
            </a:r>
            <a:r>
              <a:rPr lang="en-US" altLang="ko-KR" sz="550" dirty="0">
                <a:latin typeface="+mn-ea"/>
              </a:rPr>
              <a:t>2</a:t>
            </a:r>
            <a:r>
              <a:rPr lang="ko-KR" altLang="en-US" sz="550" dirty="0">
                <a:latin typeface="+mn-ea"/>
              </a:rPr>
              <a:t>시간 </a:t>
            </a:r>
            <a:r>
              <a:rPr lang="ko-KR" altLang="en-US" sz="550" dirty="0" smtClean="0">
                <a:latin typeface="+mn-ea"/>
              </a:rPr>
              <a:t>이용이며</a:t>
            </a:r>
            <a:r>
              <a:rPr lang="en-US" altLang="ko-KR" sz="550" dirty="0" smtClean="0">
                <a:latin typeface="+mn-ea"/>
              </a:rPr>
              <a:t>, </a:t>
            </a:r>
            <a:r>
              <a:rPr lang="ko-KR" altLang="en-US" sz="550" dirty="0">
                <a:latin typeface="+mn-ea"/>
              </a:rPr>
              <a:t>이후 이용은 일일 이용 선 결제 후 이용 가능 </a:t>
            </a:r>
            <a:r>
              <a:rPr lang="ko-KR" altLang="en-US" sz="550" dirty="0" smtClean="0">
                <a:latin typeface="+mn-ea"/>
              </a:rPr>
              <a:t>합니다</a:t>
            </a:r>
            <a:r>
              <a:rPr lang="en-US" altLang="ko-KR" sz="550" dirty="0" smtClean="0">
                <a:latin typeface="+mn-ea"/>
              </a:rPr>
              <a:t>.</a:t>
            </a:r>
            <a:endParaRPr lang="ko-KR" altLang="en-US" sz="550" dirty="0">
              <a:latin typeface="+mn-ea"/>
            </a:endParaRPr>
          </a:p>
          <a:p>
            <a:pPr fontAlgn="base"/>
            <a:r>
              <a:rPr lang="en-US" altLang="ko-KR" sz="550" dirty="0">
                <a:latin typeface="+mn-ea"/>
              </a:rPr>
              <a:t>- </a:t>
            </a:r>
            <a:r>
              <a:rPr lang="ko-KR" altLang="en-US" sz="550" dirty="0">
                <a:latin typeface="+mn-ea"/>
              </a:rPr>
              <a:t>의왕시민에 한해 </a:t>
            </a:r>
            <a:r>
              <a:rPr lang="ko-KR" altLang="en-US" sz="550" dirty="0" err="1">
                <a:latin typeface="+mn-ea"/>
              </a:rPr>
              <a:t>월정액권</a:t>
            </a:r>
            <a:r>
              <a:rPr lang="ko-KR" altLang="en-US" sz="550" dirty="0">
                <a:latin typeface="+mn-ea"/>
              </a:rPr>
              <a:t> 사용 가능하며</a:t>
            </a:r>
            <a:r>
              <a:rPr lang="en-US" altLang="ko-KR" sz="550" dirty="0">
                <a:latin typeface="+mn-ea"/>
              </a:rPr>
              <a:t>, </a:t>
            </a:r>
            <a:r>
              <a:rPr lang="ko-KR" altLang="en-US" sz="550" dirty="0" smtClean="0">
                <a:latin typeface="+mn-ea"/>
              </a:rPr>
              <a:t>개인 </a:t>
            </a:r>
            <a:r>
              <a:rPr lang="en-US" altLang="ko-KR" sz="550" dirty="0">
                <a:latin typeface="+mn-ea"/>
              </a:rPr>
              <a:t>1</a:t>
            </a:r>
            <a:r>
              <a:rPr lang="ko-KR" altLang="en-US" sz="550" dirty="0">
                <a:latin typeface="+mn-ea"/>
              </a:rPr>
              <a:t>인 입장 시 </a:t>
            </a:r>
            <a:r>
              <a:rPr lang="ko-KR" altLang="en-US" sz="550" dirty="0" smtClean="0">
                <a:latin typeface="+mn-ea"/>
              </a:rPr>
              <a:t>탁구대 배정 불가</a:t>
            </a:r>
            <a:r>
              <a:rPr lang="en-US" altLang="ko-KR" sz="550" dirty="0" smtClean="0">
                <a:latin typeface="+mn-ea"/>
              </a:rPr>
              <a:t>, </a:t>
            </a:r>
            <a:r>
              <a:rPr lang="ko-KR" altLang="en-US" sz="550" dirty="0" smtClean="0">
                <a:latin typeface="+mn-ea"/>
              </a:rPr>
              <a:t>탁구대가 </a:t>
            </a:r>
            <a:r>
              <a:rPr lang="ko-KR" altLang="en-US" sz="550" dirty="0">
                <a:latin typeface="+mn-ea"/>
              </a:rPr>
              <a:t>없을 경우 입장 불가 </a:t>
            </a:r>
            <a:r>
              <a:rPr lang="ko-KR" altLang="en-US" sz="550" dirty="0" smtClean="0">
                <a:latin typeface="+mn-ea"/>
              </a:rPr>
              <a:t>합니다</a:t>
            </a:r>
            <a:r>
              <a:rPr lang="en-US" altLang="ko-KR" sz="550" dirty="0" smtClean="0">
                <a:latin typeface="+mn-ea"/>
              </a:rPr>
              <a:t>.(</a:t>
            </a:r>
            <a:r>
              <a:rPr lang="ko-KR" altLang="en-US" sz="550" dirty="0">
                <a:latin typeface="+mn-ea"/>
              </a:rPr>
              <a:t>단체 </a:t>
            </a:r>
            <a:r>
              <a:rPr lang="ko-KR" altLang="en-US" sz="550" dirty="0" err="1">
                <a:latin typeface="+mn-ea"/>
              </a:rPr>
              <a:t>일일입장</a:t>
            </a:r>
            <a:r>
              <a:rPr lang="ko-KR" altLang="en-US" sz="550" dirty="0">
                <a:latin typeface="+mn-ea"/>
              </a:rPr>
              <a:t> 사용자 및 개인 </a:t>
            </a:r>
            <a:r>
              <a:rPr lang="ko-KR" altLang="en-US" sz="550" dirty="0" err="1">
                <a:latin typeface="+mn-ea"/>
              </a:rPr>
              <a:t>월정액권</a:t>
            </a:r>
            <a:r>
              <a:rPr lang="ko-KR" altLang="en-US" sz="550" dirty="0">
                <a:latin typeface="+mn-ea"/>
              </a:rPr>
              <a:t> 사용자</a:t>
            </a:r>
            <a:r>
              <a:rPr lang="en-US" altLang="ko-KR" sz="550" dirty="0">
                <a:latin typeface="+mn-ea"/>
              </a:rPr>
              <a:t>)</a:t>
            </a:r>
            <a:endParaRPr lang="ko-KR" altLang="en-US" sz="550" dirty="0">
              <a:latin typeface="+mn-ea"/>
            </a:endParaRPr>
          </a:p>
          <a:p>
            <a:pPr fontAlgn="base"/>
            <a:r>
              <a:rPr lang="en-US" altLang="ko-KR" sz="550" dirty="0">
                <a:latin typeface="+mn-ea"/>
              </a:rPr>
              <a:t>- </a:t>
            </a:r>
            <a:r>
              <a:rPr lang="ko-KR" altLang="en-US" sz="550" dirty="0">
                <a:latin typeface="+mn-ea"/>
              </a:rPr>
              <a:t>개인 </a:t>
            </a:r>
            <a:r>
              <a:rPr lang="ko-KR" altLang="en-US" sz="550" dirty="0" err="1">
                <a:latin typeface="+mn-ea"/>
              </a:rPr>
              <a:t>월정액권</a:t>
            </a:r>
            <a:r>
              <a:rPr lang="ko-KR" altLang="en-US" sz="550" dirty="0">
                <a:latin typeface="+mn-ea"/>
              </a:rPr>
              <a:t> 사용자는 배정받은 </a:t>
            </a:r>
            <a:r>
              <a:rPr lang="ko-KR" altLang="en-US" sz="550" dirty="0" smtClean="0">
                <a:latin typeface="+mn-ea"/>
              </a:rPr>
              <a:t>탁구대에서 </a:t>
            </a:r>
            <a:r>
              <a:rPr lang="ko-KR" altLang="en-US" sz="550" dirty="0">
                <a:latin typeface="+mn-ea"/>
              </a:rPr>
              <a:t>이용하여야 하며</a:t>
            </a:r>
            <a:r>
              <a:rPr lang="en-US" altLang="ko-KR" sz="550" dirty="0">
                <a:latin typeface="+mn-ea"/>
              </a:rPr>
              <a:t>, </a:t>
            </a:r>
            <a:r>
              <a:rPr lang="ko-KR" altLang="en-US" sz="550" dirty="0" err="1" smtClean="0">
                <a:latin typeface="+mn-ea"/>
              </a:rPr>
              <a:t>단체월정액권들과</a:t>
            </a:r>
            <a:r>
              <a:rPr lang="ko-KR" altLang="en-US" sz="550" dirty="0" smtClean="0">
                <a:latin typeface="+mn-ea"/>
              </a:rPr>
              <a:t> </a:t>
            </a:r>
            <a:r>
              <a:rPr lang="ko-KR" altLang="en-US" sz="550" dirty="0">
                <a:latin typeface="+mn-ea"/>
              </a:rPr>
              <a:t>같이 이용을 할 수 없고 </a:t>
            </a:r>
            <a:r>
              <a:rPr lang="ko-KR" altLang="en-US" sz="550" dirty="0" err="1">
                <a:latin typeface="+mn-ea"/>
              </a:rPr>
              <a:t>일일입장</a:t>
            </a:r>
            <a:r>
              <a:rPr lang="ko-KR" altLang="en-US" sz="550" dirty="0">
                <a:latin typeface="+mn-ea"/>
              </a:rPr>
              <a:t> 및 개인 </a:t>
            </a:r>
            <a:r>
              <a:rPr lang="ko-KR" altLang="en-US" sz="550" dirty="0" err="1" smtClean="0">
                <a:latin typeface="+mn-ea"/>
              </a:rPr>
              <a:t>월정액권자와</a:t>
            </a:r>
            <a:r>
              <a:rPr lang="ko-KR" altLang="en-US" sz="550" dirty="0" smtClean="0">
                <a:latin typeface="+mn-ea"/>
              </a:rPr>
              <a:t> </a:t>
            </a:r>
            <a:r>
              <a:rPr lang="ko-KR" altLang="en-US" sz="550" dirty="0">
                <a:latin typeface="+mn-ea"/>
              </a:rPr>
              <a:t>운동이 가능 </a:t>
            </a:r>
            <a:r>
              <a:rPr lang="ko-KR" altLang="en-US" sz="550" dirty="0" smtClean="0">
                <a:latin typeface="+mn-ea"/>
              </a:rPr>
              <a:t>합니다</a:t>
            </a:r>
            <a:r>
              <a:rPr lang="en-US" altLang="ko-KR" sz="550" dirty="0" smtClean="0">
                <a:latin typeface="+mn-ea"/>
              </a:rPr>
              <a:t>.</a:t>
            </a:r>
            <a:endParaRPr lang="ko-KR" altLang="en-US" sz="550" dirty="0">
              <a:latin typeface="+mn-ea"/>
            </a:endParaRPr>
          </a:p>
          <a:p>
            <a:pPr fontAlgn="base"/>
            <a:r>
              <a:rPr lang="en-US" altLang="ko-KR" sz="550" dirty="0" smtClean="0">
                <a:latin typeface="+mn-ea"/>
              </a:rPr>
              <a:t>- </a:t>
            </a:r>
            <a:r>
              <a:rPr lang="ko-KR" altLang="en-US" sz="550" dirty="0">
                <a:latin typeface="+mn-ea"/>
              </a:rPr>
              <a:t>개인 </a:t>
            </a:r>
            <a:r>
              <a:rPr lang="ko-KR" altLang="en-US" sz="550" dirty="0" err="1">
                <a:latin typeface="+mn-ea"/>
              </a:rPr>
              <a:t>월정액권</a:t>
            </a:r>
            <a:r>
              <a:rPr lang="ko-KR" altLang="en-US" sz="550" dirty="0">
                <a:latin typeface="+mn-ea"/>
              </a:rPr>
              <a:t> 사용은 시작 기준으로 </a:t>
            </a:r>
            <a:r>
              <a:rPr lang="en-US" altLang="ko-KR" sz="550" dirty="0">
                <a:latin typeface="+mn-ea"/>
              </a:rPr>
              <a:t>2</a:t>
            </a:r>
            <a:r>
              <a:rPr lang="ko-KR" altLang="en-US" sz="550" dirty="0">
                <a:latin typeface="+mn-ea"/>
              </a:rPr>
              <a:t>시간 이용 가능하며</a:t>
            </a:r>
            <a:r>
              <a:rPr lang="en-US" altLang="ko-KR" sz="550" dirty="0">
                <a:latin typeface="+mn-ea"/>
              </a:rPr>
              <a:t>, </a:t>
            </a:r>
            <a:r>
              <a:rPr lang="ko-KR" altLang="en-US" sz="550" dirty="0">
                <a:latin typeface="+mn-ea"/>
              </a:rPr>
              <a:t>이후 이용은 </a:t>
            </a:r>
            <a:r>
              <a:rPr lang="ko-KR" altLang="en-US" sz="550" dirty="0" err="1">
                <a:latin typeface="+mn-ea"/>
              </a:rPr>
              <a:t>일일이용</a:t>
            </a:r>
            <a:r>
              <a:rPr lang="ko-KR" altLang="en-US" sz="550" dirty="0">
                <a:latin typeface="+mn-ea"/>
              </a:rPr>
              <a:t> 선 결제 후 이용 가능 </a:t>
            </a:r>
            <a:r>
              <a:rPr lang="ko-KR" altLang="en-US" sz="550" dirty="0" smtClean="0">
                <a:latin typeface="+mn-ea"/>
              </a:rPr>
              <a:t>합니다</a:t>
            </a:r>
            <a:r>
              <a:rPr lang="en-US" altLang="ko-KR" sz="550" dirty="0" smtClean="0">
                <a:latin typeface="+mn-ea"/>
              </a:rPr>
              <a:t>.</a:t>
            </a:r>
            <a:endParaRPr lang="ko-KR" altLang="en-US" sz="550" dirty="0">
              <a:latin typeface="+mn-ea"/>
            </a:endParaRPr>
          </a:p>
          <a:p>
            <a:pPr fontAlgn="base"/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>
                <a:latin typeface="+mn-ea"/>
              </a:rPr>
              <a:t>단체 및 개인 </a:t>
            </a:r>
            <a:r>
              <a:rPr lang="ko-KR" altLang="en-US" sz="550" dirty="0" err="1">
                <a:latin typeface="+mn-ea"/>
              </a:rPr>
              <a:t>정액권</a:t>
            </a:r>
            <a:r>
              <a:rPr lang="ko-KR" altLang="en-US" sz="550" dirty="0">
                <a:latin typeface="+mn-ea"/>
              </a:rPr>
              <a:t> 사용자 미리 탁 점유 금지 </a:t>
            </a:r>
            <a:r>
              <a:rPr lang="ko-KR" altLang="en-US" sz="550" dirty="0" smtClean="0">
                <a:latin typeface="+mn-ea"/>
              </a:rPr>
              <a:t>합니다</a:t>
            </a:r>
            <a:r>
              <a:rPr lang="en-US" altLang="ko-KR" sz="550" dirty="0" smtClean="0">
                <a:latin typeface="+mn-ea"/>
              </a:rPr>
              <a:t>.</a:t>
            </a:r>
            <a:endParaRPr lang="ko-KR" altLang="en-US" sz="55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>
                <a:latin typeface="+mn-ea"/>
              </a:rPr>
              <a:t>탁구 강습 및 자유이용 시간</a:t>
            </a:r>
            <a:r>
              <a:rPr lang="en-US" altLang="ko-KR" sz="550" dirty="0">
                <a:latin typeface="+mn-ea"/>
              </a:rPr>
              <a:t>(1</a:t>
            </a:r>
            <a:r>
              <a:rPr lang="ko-KR" altLang="en-US" sz="550" dirty="0">
                <a:latin typeface="+mn-ea"/>
              </a:rPr>
              <a:t>시간</a:t>
            </a:r>
            <a:r>
              <a:rPr lang="en-US" altLang="ko-KR" sz="550" dirty="0">
                <a:latin typeface="+mn-ea"/>
              </a:rPr>
              <a:t>, 2</a:t>
            </a:r>
            <a:r>
              <a:rPr lang="ko-KR" altLang="en-US" sz="550" dirty="0">
                <a:latin typeface="+mn-ea"/>
              </a:rPr>
              <a:t>시간</a:t>
            </a:r>
            <a:r>
              <a:rPr lang="en-US" altLang="ko-KR" sz="550" dirty="0">
                <a:latin typeface="+mn-ea"/>
              </a:rPr>
              <a:t>, 3</a:t>
            </a:r>
            <a:r>
              <a:rPr lang="ko-KR" altLang="en-US" sz="550" dirty="0">
                <a:latin typeface="+mn-ea"/>
              </a:rPr>
              <a:t>시간</a:t>
            </a:r>
            <a:r>
              <a:rPr lang="en-US" altLang="ko-KR" sz="550" dirty="0">
                <a:latin typeface="+mn-ea"/>
              </a:rPr>
              <a:t>)</a:t>
            </a:r>
            <a:r>
              <a:rPr lang="ko-KR" altLang="en-US" sz="550" dirty="0">
                <a:latin typeface="+mn-ea"/>
              </a:rPr>
              <a:t>이 끝나면 </a:t>
            </a:r>
            <a:r>
              <a:rPr lang="ko-KR" altLang="en-US" sz="550" dirty="0" smtClean="0">
                <a:latin typeface="+mn-ea"/>
              </a:rPr>
              <a:t>퇴장하여야 </a:t>
            </a:r>
            <a:r>
              <a:rPr lang="ko-KR" altLang="en-US" sz="550" dirty="0">
                <a:latin typeface="+mn-ea"/>
              </a:rPr>
              <a:t>하며</a:t>
            </a:r>
            <a:r>
              <a:rPr lang="en-US" altLang="ko-KR" sz="550" dirty="0">
                <a:latin typeface="+mn-ea"/>
              </a:rPr>
              <a:t>, </a:t>
            </a:r>
            <a:r>
              <a:rPr lang="ko-KR" altLang="en-US" sz="550" dirty="0">
                <a:latin typeface="+mn-ea"/>
              </a:rPr>
              <a:t>이용시간 이상 운동 시 요금 결제 요청 가능 </a:t>
            </a:r>
            <a:r>
              <a:rPr lang="ko-KR" altLang="en-US" sz="550" dirty="0" smtClean="0">
                <a:latin typeface="+mn-ea"/>
              </a:rPr>
              <a:t>합니다</a:t>
            </a:r>
            <a:r>
              <a:rPr lang="en-US" altLang="ko-KR" sz="550" dirty="0" smtClean="0">
                <a:latin typeface="+mn-ea"/>
              </a:rPr>
              <a:t>.</a:t>
            </a:r>
            <a:endParaRPr lang="ko-KR" altLang="en-US" sz="550" dirty="0">
              <a:latin typeface="+mn-ea"/>
            </a:endParaRPr>
          </a:p>
          <a:p>
            <a:pPr fontAlgn="base"/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>
                <a:latin typeface="+mn-ea"/>
              </a:rPr>
              <a:t>탁구 강습 및 자유이용 시간이 끝나면 탁구장에서 </a:t>
            </a:r>
            <a:r>
              <a:rPr lang="en-US" altLang="ko-KR" sz="550" dirty="0" smtClean="0">
                <a:latin typeface="+mn-ea"/>
              </a:rPr>
              <a:t>10</a:t>
            </a:r>
            <a:r>
              <a:rPr lang="ko-KR" altLang="en-US" sz="550" dirty="0" smtClean="0">
                <a:latin typeface="+mn-ea"/>
              </a:rPr>
              <a:t>분</a:t>
            </a:r>
            <a:r>
              <a:rPr lang="en-US" altLang="ko-KR" sz="550" dirty="0" smtClean="0">
                <a:latin typeface="+mn-ea"/>
              </a:rPr>
              <a:t>(</a:t>
            </a:r>
            <a:r>
              <a:rPr lang="ko-KR" altLang="en-US" sz="550" dirty="0" err="1" smtClean="0">
                <a:latin typeface="+mn-ea"/>
              </a:rPr>
              <a:t>입퇴장</a:t>
            </a:r>
            <a:r>
              <a:rPr lang="ko-KR" altLang="en-US" sz="550" dirty="0" smtClean="0">
                <a:latin typeface="+mn-ea"/>
              </a:rPr>
              <a:t> 시간이며</a:t>
            </a:r>
            <a:r>
              <a:rPr lang="en-US" altLang="ko-KR" sz="550" dirty="0" smtClean="0">
                <a:latin typeface="+mn-ea"/>
              </a:rPr>
              <a:t>, </a:t>
            </a:r>
            <a:r>
              <a:rPr lang="ko-KR" altLang="en-US" sz="550" dirty="0" smtClean="0">
                <a:latin typeface="+mn-ea"/>
              </a:rPr>
              <a:t>운동시간 아님</a:t>
            </a:r>
            <a:r>
              <a:rPr lang="en-US" altLang="ko-KR" sz="550" dirty="0" smtClean="0">
                <a:latin typeface="+mn-ea"/>
              </a:rPr>
              <a:t>)</a:t>
            </a:r>
            <a:r>
              <a:rPr lang="ko-KR" altLang="en-US" sz="550" dirty="0" smtClean="0">
                <a:latin typeface="+mn-ea"/>
              </a:rPr>
              <a:t> </a:t>
            </a:r>
            <a:r>
              <a:rPr lang="ko-KR" altLang="en-US" sz="550">
                <a:latin typeface="+mn-ea"/>
              </a:rPr>
              <a:t>안에 </a:t>
            </a:r>
            <a:r>
              <a:rPr lang="ko-KR" altLang="en-US" sz="550" smtClean="0">
                <a:latin typeface="+mn-ea"/>
              </a:rPr>
              <a:t>퇴장하여야 </a:t>
            </a:r>
            <a:r>
              <a:rPr lang="ko-KR" altLang="en-US" sz="550" dirty="0" smtClean="0">
                <a:latin typeface="+mn-ea"/>
              </a:rPr>
              <a:t>합니다</a:t>
            </a:r>
            <a:r>
              <a:rPr lang="en-US" altLang="ko-KR" sz="550" dirty="0" smtClean="0">
                <a:latin typeface="+mn-ea"/>
              </a:rPr>
              <a:t>.(</a:t>
            </a:r>
            <a:r>
              <a:rPr lang="ko-KR" altLang="en-US" sz="550" dirty="0" smtClean="0">
                <a:latin typeface="+mn-ea"/>
              </a:rPr>
              <a:t>미 </a:t>
            </a:r>
            <a:r>
              <a:rPr lang="ko-KR" altLang="en-US" sz="550" dirty="0">
                <a:latin typeface="+mn-ea"/>
              </a:rPr>
              <a:t>퇴장 시 오해로 서로 간에 마찰 발생할 수 </a:t>
            </a:r>
            <a:r>
              <a:rPr lang="ko-KR" altLang="en-US" sz="550" dirty="0" smtClean="0">
                <a:latin typeface="+mn-ea"/>
              </a:rPr>
              <a:t>있음</a:t>
            </a:r>
            <a:r>
              <a:rPr lang="en-US" altLang="ko-KR" sz="550" dirty="0" smtClean="0">
                <a:latin typeface="+mn-ea"/>
              </a:rPr>
              <a:t>)</a:t>
            </a:r>
            <a:endParaRPr lang="ko-KR" altLang="en-US" sz="55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550" dirty="0" smtClean="0">
                <a:latin typeface="+mn-ea"/>
              </a:rPr>
              <a:t>-</a:t>
            </a:r>
            <a:r>
              <a:rPr lang="ko-KR" altLang="en-US" sz="550" dirty="0">
                <a:latin typeface="+mn-ea"/>
              </a:rPr>
              <a:t>단체 </a:t>
            </a:r>
            <a:r>
              <a:rPr lang="ko-KR" altLang="en-US" sz="550" dirty="0" err="1">
                <a:latin typeface="+mn-ea"/>
              </a:rPr>
              <a:t>월정액권</a:t>
            </a:r>
            <a:r>
              <a:rPr lang="ko-KR" altLang="en-US" sz="550" dirty="0">
                <a:latin typeface="+mn-ea"/>
              </a:rPr>
              <a:t> 및 강습 회원들은 지정된 </a:t>
            </a:r>
            <a:r>
              <a:rPr lang="ko-KR" altLang="en-US" sz="550" dirty="0" smtClean="0">
                <a:latin typeface="+mn-ea"/>
              </a:rPr>
              <a:t>탁구대에서 </a:t>
            </a:r>
            <a:r>
              <a:rPr lang="ko-KR" altLang="en-US" sz="550" dirty="0">
                <a:latin typeface="+mn-ea"/>
              </a:rPr>
              <a:t>운동이 가능하며</a:t>
            </a:r>
            <a:r>
              <a:rPr lang="en-US" altLang="ko-KR" sz="550" dirty="0">
                <a:latin typeface="+mn-ea"/>
              </a:rPr>
              <a:t>, </a:t>
            </a:r>
            <a:r>
              <a:rPr lang="ko-KR" altLang="en-US" sz="550" dirty="0" smtClean="0">
                <a:latin typeface="+mn-ea"/>
              </a:rPr>
              <a:t>자유이용 </a:t>
            </a:r>
            <a:r>
              <a:rPr lang="ko-KR" altLang="en-US" sz="550" dirty="0">
                <a:latin typeface="+mn-ea"/>
              </a:rPr>
              <a:t>회원이 없어도 자유 </a:t>
            </a:r>
            <a:r>
              <a:rPr lang="ko-KR" altLang="en-US" sz="550" dirty="0" smtClean="0">
                <a:latin typeface="+mn-ea"/>
              </a:rPr>
              <a:t>탁구대 </a:t>
            </a:r>
            <a:r>
              <a:rPr lang="ko-KR" altLang="en-US" sz="550" dirty="0">
                <a:latin typeface="+mn-ea"/>
              </a:rPr>
              <a:t>이용 </a:t>
            </a:r>
            <a:r>
              <a:rPr lang="ko-KR" altLang="en-US" sz="550" dirty="0" smtClean="0">
                <a:latin typeface="+mn-ea"/>
              </a:rPr>
              <a:t>불가 합니다</a:t>
            </a:r>
            <a:r>
              <a:rPr lang="en-US" altLang="ko-KR" sz="550" dirty="0" smtClean="0">
                <a:latin typeface="+mn-ea"/>
              </a:rPr>
              <a:t>.</a:t>
            </a:r>
            <a:endParaRPr lang="ko-KR" altLang="en-US" sz="550" dirty="0">
              <a:latin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62502" y="518494"/>
            <a:ext cx="1301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탁구 프로그램</a:t>
            </a:r>
            <a:endParaRPr lang="ko-KR" altLang="en-US" sz="12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3350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3390</TotalTime>
  <Words>1340</Words>
  <Application>Microsoft Office PowerPoint</Application>
  <PresentationFormat>A4 용지(210x297mm)</PresentationFormat>
  <Paragraphs>206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10" baseType="lpstr">
      <vt:lpstr>HY견고딕</vt:lpstr>
      <vt:lpstr>맑은 고딕</vt:lpstr>
      <vt:lpstr>맑은고딕</vt:lpstr>
      <vt:lpstr>새굴림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user241014-1</cp:lastModifiedBy>
  <cp:revision>223</cp:revision>
  <cp:lastPrinted>2025-02-19T05:01:38Z</cp:lastPrinted>
  <dcterms:created xsi:type="dcterms:W3CDTF">2024-03-09T05:02:27Z</dcterms:created>
  <dcterms:modified xsi:type="dcterms:W3CDTF">2025-02-19T05:13:03Z</dcterms:modified>
</cp:coreProperties>
</file>